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3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12B_D82B50D9.xml" ContentType="application/vnd.ms-powerpoint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  <p:sldMasterId id="2147483682" r:id="rId5"/>
    <p:sldMasterId id="2147483709" r:id="rId6"/>
    <p:sldMasterId id="2147483736" r:id="rId7"/>
  </p:sldMasterIdLst>
  <p:notesMasterIdLst>
    <p:notesMasterId r:id="rId33"/>
  </p:notesMasterIdLst>
  <p:sldIdLst>
    <p:sldId id="256" r:id="rId8"/>
    <p:sldId id="258" r:id="rId9"/>
    <p:sldId id="290" r:id="rId10"/>
    <p:sldId id="306" r:id="rId11"/>
    <p:sldId id="266" r:id="rId12"/>
    <p:sldId id="262" r:id="rId13"/>
    <p:sldId id="267" r:id="rId14"/>
    <p:sldId id="263" r:id="rId15"/>
    <p:sldId id="292" r:id="rId16"/>
    <p:sldId id="270" r:id="rId17"/>
    <p:sldId id="302" r:id="rId18"/>
    <p:sldId id="303" r:id="rId19"/>
    <p:sldId id="304" r:id="rId20"/>
    <p:sldId id="279" r:id="rId21"/>
    <p:sldId id="2147376583" r:id="rId22"/>
    <p:sldId id="2147376584" r:id="rId23"/>
    <p:sldId id="297" r:id="rId24"/>
    <p:sldId id="293" r:id="rId25"/>
    <p:sldId id="299" r:id="rId26"/>
    <p:sldId id="300" r:id="rId27"/>
    <p:sldId id="2147376585" r:id="rId28"/>
    <p:sldId id="276" r:id="rId29"/>
    <p:sldId id="310" r:id="rId30"/>
    <p:sldId id="2147376582" r:id="rId31"/>
    <p:sldId id="122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658E5D-8BB7-BF46-E36E-D1C4E42EBEAB}" name="John Cole" initials="JC" userId="S::John.Cole@uscdcb.onmicrosoft.com::15f17121-07d7-4112-8811-f59d3abf514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87"/>
    <p:restoredTop sz="94752"/>
  </p:normalViewPr>
  <p:slideViewPr>
    <p:cSldViewPr snapToGrid="0">
      <p:cViewPr varScale="1">
        <p:scale>
          <a:sx n="111" d="100"/>
          <a:sy n="111" d="100"/>
        </p:scale>
        <p:origin x="816" y="2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comments/modernComment_12B_D82B50D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9D1B23-1BE6-634E-A6F6-A988D5D06705}" authorId="{A8658E5D-8BB7-BF46-E36E-D1C4E42EBEAB}" created="2026-05-20T16:05:43.00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26717401" sldId="299"/>
      <ac:spMk id="6" creationId="{3D4F550E-5AFC-8197-F8A3-94851F938127}"/>
      <ac:txMk cp="61" len="11">
        <ac:context len="73" hash="1039775354"/>
      </ac:txMk>
    </ac:txMkLst>
    <p188:pos x="10147952" y="969870"/>
    <p188:txBody>
      <a:bodyPr/>
      <a:lstStyle/>
      <a:p>
        <a:r>
          <a:rPr lang="en-US"/>
          <a:t>Dan, is this correct? When someone asks me why we used year-old data, what do I tell them?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8666E-F290-C946-9F37-73F93800355C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3C6E4-C361-CC46-8DED-564D026868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871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2df97a7a31_2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g32df97a7a31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be5529c63c_1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be5529c63c_1_1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g3be5529c63c_1_1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be5529c63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be5529c63c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Going to be using a lot of terms, so just a quick level set on some terminology</a:t>
            </a:r>
            <a:endParaRPr/>
          </a:p>
        </p:txBody>
      </p:sp>
      <p:sp>
        <p:nvSpPr>
          <p:cNvPr id="133" name="Google Shape;133;g3be5529c63c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b673545c26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b673545c26_1_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g3b673545c26_1_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be5529c63c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be5529c63c_1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3be5529c63c_1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b673545c26_1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b673545c26_1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g3b673545c26_1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be5529c63c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be5529c63c_1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3be5529c63c_1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b673545c26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b673545c26_1_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3b673545c26_1_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cfe7127fc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cfe7127fca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g3cfe7127fca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be5529c63c_1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be5529c63c_1_1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g3be5529c63c_1_1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FAC9F95-B973-986C-5656-EEFD39DE9B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765382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A848-5250-47DE-F27C-7979AB22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188871"/>
            <a:ext cx="11107080" cy="2671929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CD471-023D-7E38-2A10-6FA3B317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4068596"/>
            <a:ext cx="11107080" cy="155569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4CAB9A-1B03-2A38-01F0-0BF0F709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59FB37-AEB0-55CF-D9FD-FC8D456D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17886993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able Placeholder 2">
            <a:extLst>
              <a:ext uri="{FF2B5EF4-FFF2-40B4-BE49-F238E27FC236}">
                <a16:creationId xmlns:a16="http://schemas.microsoft.com/office/drawing/2014/main" id="{A1EC4495-805E-FDA0-DAD6-1881A1082D2F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551188" y="884464"/>
            <a:ext cx="11154481" cy="528320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82124909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822B6A-47DD-1099-E626-BCE79BC4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C0B8CA-F586-B007-8171-DD161D72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6428303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4229565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20A17-498A-0673-7F63-7F6A8185D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885824"/>
            <a:ext cx="6466352" cy="52593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891293B-A16E-88B6-0686-AD824B40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D2A7AFA-EDB3-715F-9EBB-B873C3F8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8D71B0D-B05A-47E3-C95D-D57525126AB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42459" y="2164466"/>
            <a:ext cx="4229565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67936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4229565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988B34B-9961-E37F-C17B-9CB6F81D72F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885825"/>
            <a:ext cx="6466352" cy="52593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4A59493-C1D3-B3DE-2547-F0822D882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B87F66C-1BC4-396C-374C-586F25C21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B128D27-7430-D254-88CF-919DAF48640E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42459" y="2164466"/>
            <a:ext cx="4229565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65692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lu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164466"/>
            <a:ext cx="4839768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4EBE8AA-BA09-4918-9E0C-F0C6831FBD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513480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766584"/>
            <a:ext cx="4989096" cy="337857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4A5D6-734B-463E-756D-0CF3531A38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59" y="2156151"/>
            <a:ext cx="6659851" cy="511681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DCC8871-6816-648C-E498-DF78A96D27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4446054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,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81CE48-6A3F-A45F-9D03-9BDEDBA260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26612" y="0"/>
            <a:ext cx="6865388" cy="6520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766584"/>
            <a:ext cx="4989096" cy="337857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4A5D6-734B-463E-756D-0CF3531A38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59" y="2156151"/>
            <a:ext cx="6659851" cy="511681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1127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A848-5250-47DE-F27C-7979AB22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188871"/>
            <a:ext cx="11107080" cy="34339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b="0" i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CD471-023D-7E38-2A10-6FA3B317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4813300"/>
            <a:ext cx="11107080" cy="810991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4CAB9A-1B03-2A38-01F0-0BF0F709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59FB37-AEB0-55CF-D9FD-FC8D456D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49628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2346325"/>
            <a:ext cx="547734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6325"/>
            <a:ext cx="547734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8A352-989B-F575-94A2-1EE6255D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B8D0AB6-64C4-09EA-2064-39141294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255339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8A352-989B-F575-94A2-1EE6255D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B8D0AB6-64C4-09EA-2064-39141294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B2CC49E-6A53-0EE8-C52F-DA4E3D98672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09303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505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3132138"/>
            <a:ext cx="547734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132138"/>
            <a:ext cx="547734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2346325"/>
            <a:ext cx="547734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172200" y="2346324"/>
            <a:ext cx="547734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56212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2346325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27525" y="2346324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CF335F3-E3CD-FEF9-C266-D980E27E35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131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57CA62-2068-16C1-FB4E-A5BA072CE6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17131" y="2346324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957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772934"/>
            <a:ext cx="11107080" cy="773643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1646410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27525" y="1646409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CF335F3-E3CD-FEF9-C266-D980E27E35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131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57CA62-2068-16C1-FB4E-A5BA072CE6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17131" y="1646409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769B43C-8D12-B48B-E0C7-70E0FED92071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542459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2A750D0-72CB-FFA1-A3D1-9C0271C7347D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4324237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087F02C-2880-1F98-D30E-FC8E2BCFE475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8117304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61819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086051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1B350AB-8F32-5D68-036B-9C54021BDF3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42459" y="1971875"/>
            <a:ext cx="11107080" cy="41732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DCF235-0D8B-5040-CCC7-2E50B4F1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19113D3-599B-8C46-EC01-C020D913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9022418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DD66CE7-C8FB-DAE8-9DA3-0E77383C17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42459" y="885825"/>
            <a:ext cx="11107080" cy="52593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770110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6" name="Chart Placeholder 4">
            <a:extLst>
              <a:ext uri="{FF2B5EF4-FFF2-40B4-BE49-F238E27FC236}">
                <a16:creationId xmlns:a16="http://schemas.microsoft.com/office/drawing/2014/main" id="{BA1E9CD3-3AA6-0C51-8AE4-0A6499D395E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44386" y="884464"/>
            <a:ext cx="11119667" cy="52832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7085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6870-B173-DAA0-6840-93244B9F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5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103B-5AD3-E947-D0F0-EB8A6E12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2346325"/>
            <a:ext cx="1110708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759654-9AC7-C79E-E221-7C6063E5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B45504-298C-B993-0D90-C6057B6C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438392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able Placeholder 2">
            <a:extLst>
              <a:ext uri="{FF2B5EF4-FFF2-40B4-BE49-F238E27FC236}">
                <a16:creationId xmlns:a16="http://schemas.microsoft.com/office/drawing/2014/main" id="{A1EC4495-805E-FDA0-DAD6-1881A1082D2F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551188" y="884464"/>
            <a:ext cx="11154481" cy="528320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8377047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822B6A-47DD-1099-E626-BCE79BC4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C0B8CA-F586-B007-8171-DD161D72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019616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4229565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20A17-498A-0673-7F63-7F6A8185D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885824"/>
            <a:ext cx="6466352" cy="52593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891293B-A16E-88B6-0686-AD824B40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D2A7AFA-EDB3-715F-9EBB-B873C3F8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8D71B0D-B05A-47E3-C95D-D57525126AB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42459" y="2164466"/>
            <a:ext cx="4229565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48325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4229565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988B34B-9961-E37F-C17B-9CB6F81D72F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885825"/>
            <a:ext cx="6466352" cy="52593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4A59493-C1D3-B3DE-2547-F0822D882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B87F66C-1BC4-396C-374C-586F25C21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B128D27-7430-D254-88CF-919DAF48640E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42459" y="2164466"/>
            <a:ext cx="4229565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07947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lu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164466"/>
            <a:ext cx="4839768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4EBE8AA-BA09-4918-9E0C-F0C6831FBD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194552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766584"/>
            <a:ext cx="4989096" cy="337857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4A5D6-734B-463E-756D-0CF3531A38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59" y="2156151"/>
            <a:ext cx="6659851" cy="511681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DCC8871-6816-648C-E498-DF78A96D27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68646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,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81CE48-6A3F-A45F-9D03-9BDEDBA260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26612" y="0"/>
            <a:ext cx="6865388" cy="6520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766584"/>
            <a:ext cx="4989096" cy="337857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4A5D6-734B-463E-756D-0CF3531A38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59" y="2156151"/>
            <a:ext cx="6659851" cy="511681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7265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2">
  <p:cSld name="CONTENT 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7"/>
          <p:cNvPicPr preferRelativeResize="0"/>
          <p:nvPr/>
        </p:nvPicPr>
        <p:blipFill rotWithShape="1">
          <a:blip r:embed="rId2">
            <a:alphaModFix/>
          </a:blip>
          <a:srcRect t="89326"/>
          <a:stretch/>
        </p:blipFill>
        <p:spPr>
          <a:xfrm>
            <a:off x="786" y="6125633"/>
            <a:ext cx="12191213" cy="7319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Google Shape;51;p7"/>
          <p:cNvGrpSpPr/>
          <p:nvPr/>
        </p:nvGrpSpPr>
        <p:grpSpPr>
          <a:xfrm>
            <a:off x="0" y="6181725"/>
            <a:ext cx="1343025" cy="698500"/>
            <a:chOff x="0" y="-12184"/>
            <a:chExt cx="1343025" cy="698500"/>
          </a:xfrm>
        </p:grpSpPr>
        <p:sp>
          <p:nvSpPr>
            <p:cNvPr id="52" name="Google Shape;52;p7"/>
            <p:cNvSpPr/>
            <p:nvPr/>
          </p:nvSpPr>
          <p:spPr>
            <a:xfrm>
              <a:off x="0" y="-12184"/>
              <a:ext cx="1343025" cy="698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3" name="Google Shape;53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90327" y="104302"/>
              <a:ext cx="962370" cy="4226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" name="Google Shape;54;p7"/>
          <p:cNvSpPr txBox="1"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05E"/>
              </a:buClr>
              <a:buSzPts val="4400"/>
              <a:buFont typeface="Arial"/>
              <a:buNone/>
              <a:defRPr b="1">
                <a:solidFill>
                  <a:srgbClr val="26205E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1"/>
          </p:nvPr>
        </p:nvSpPr>
        <p:spPr>
          <a:xfrm>
            <a:off x="596900" y="1854810"/>
            <a:ext cx="10972800" cy="4158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►"/>
              <a:defRPr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▪"/>
              <a:defRPr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»"/>
              <a:defRPr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−"/>
              <a:defRPr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sldNum" idx="12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08887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NA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F3093-F908-DA8E-E1A1-1262E9459D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EB2DC65-4BCC-316D-E208-B9948256BABD}"/>
              </a:ext>
            </a:extLst>
          </p:cNvPr>
          <p:cNvSpPr/>
          <p:nvPr userDrawn="1"/>
        </p:nvSpPr>
        <p:spPr>
          <a:xfrm>
            <a:off x="230587" y="6033306"/>
            <a:ext cx="1383527" cy="69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56B1E30-EB34-962D-AF5A-49AF80E63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22734" y="63103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  <a:latin typeface="Garamond" panose="02020404030301010803" pitchFamily="18" charset="0"/>
              </a:defRPr>
            </a:lvl1pPr>
          </a:lstStyle>
          <a:p>
            <a:fld id="{E550F8CE-6223-4241-882D-8C053F6794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876DE7-D576-2946-431B-78078B2CA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0" y="293482"/>
            <a:ext cx="10972800" cy="156132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B6EC243-12E6-A69C-8600-7760688D6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900" y="1854810"/>
            <a:ext cx="10972800" cy="4158252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A logo with red and blue letters&#10;&#10;Description automatically generated">
            <a:extLst>
              <a:ext uri="{FF2B5EF4-FFF2-40B4-BE49-F238E27FC236}">
                <a16:creationId xmlns:a16="http://schemas.microsoft.com/office/drawing/2014/main" id="{142CB21D-841F-FA3C-891B-B5DACA79D8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6066" y="6127774"/>
            <a:ext cx="1176731" cy="5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43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lai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FAC9F95-B973-986C-5656-EEFD39DE9B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416251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34497" y="-18169"/>
            <a:ext cx="6858000" cy="65300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7416829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6870-B173-DAA0-6840-93244B9F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5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103B-5AD3-E947-D0F0-EB8A6E12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2346325"/>
            <a:ext cx="1110708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759654-9AC7-C79E-E221-7C6063E5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B45504-298C-B993-0D90-C6057B6C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9061452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34497" y="-18169"/>
            <a:ext cx="6858000" cy="65300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7147676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17066" y="-23197"/>
            <a:ext cx="6875431" cy="65390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908432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6648" y="-14813"/>
            <a:ext cx="6884050" cy="6533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2640073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14902" y="-19532"/>
            <a:ext cx="6878194" cy="6533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9311730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1198" b="479"/>
          <a:stretch>
            <a:fillRect/>
          </a:stretch>
        </p:blipFill>
        <p:spPr>
          <a:xfrm>
            <a:off x="5210356" y="3657"/>
            <a:ext cx="6981001" cy="65082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88406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981438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9814380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587458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6870-B173-DAA0-6840-93244B9F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5"/>
            <a:ext cx="9955778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103B-5AD3-E947-D0F0-EB8A6E12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2346325"/>
            <a:ext cx="9955778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759654-9AC7-C79E-E221-7C6063E5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B45504-298C-B993-0D90-C6057B6C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0271853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A848-5250-47DE-F27C-7979AB22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188871"/>
            <a:ext cx="11107080" cy="2671929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CD471-023D-7E38-2A10-6FA3B317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4068596"/>
            <a:ext cx="11107080" cy="155569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4CAB9A-1B03-2A38-01F0-0BF0F709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59FB37-AEB0-55CF-D9FD-FC8D456D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097413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A848-5250-47DE-F27C-7979AB22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188871"/>
            <a:ext cx="11107080" cy="34339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b="0" i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CD471-023D-7E38-2A10-6FA3B317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4813300"/>
            <a:ext cx="11107080" cy="810991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4CAB9A-1B03-2A38-01F0-0BF0F709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59FB37-AEB0-55CF-D9FD-FC8D456D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80500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17066" y="-23197"/>
            <a:ext cx="6875431" cy="65390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7708405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2346325"/>
            <a:ext cx="547734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6325"/>
            <a:ext cx="547734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8A352-989B-F575-94A2-1EE6255D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B8D0AB6-64C4-09EA-2064-39141294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0141221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8A352-989B-F575-94A2-1EE6255D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B8D0AB6-64C4-09EA-2064-39141294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B2CC49E-6A53-0EE8-C52F-DA4E3D98672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09303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832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3132138"/>
            <a:ext cx="547734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132138"/>
            <a:ext cx="547734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2346325"/>
            <a:ext cx="547734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172200" y="2346324"/>
            <a:ext cx="547734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4016768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2346325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27525" y="2346324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CF335F3-E3CD-FEF9-C266-D980E27E35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131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57CA62-2068-16C1-FB4E-A5BA072CE6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17131" y="2346324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16969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772934"/>
            <a:ext cx="11107080" cy="773643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1646410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27525" y="1646409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CF335F3-E3CD-FEF9-C266-D980E27E35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131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57CA62-2068-16C1-FB4E-A5BA072CE6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17131" y="1646409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769B43C-8D12-B48B-E0C7-70E0FED92071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542459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2A750D0-72CB-FFA1-A3D1-9C0271C7347D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4324237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087F02C-2880-1F98-D30E-FC8E2BCFE475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8117304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444453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086051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1B350AB-8F32-5D68-036B-9C54021BDF3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42459" y="1971875"/>
            <a:ext cx="11107080" cy="41732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DCF235-0D8B-5040-CCC7-2E50B4F1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19113D3-599B-8C46-EC01-C020D913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0798985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DD66CE7-C8FB-DAE8-9DA3-0E77383C17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42459" y="885825"/>
            <a:ext cx="11107080" cy="52593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8426177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6" name="Chart Placeholder 4">
            <a:extLst>
              <a:ext uri="{FF2B5EF4-FFF2-40B4-BE49-F238E27FC236}">
                <a16:creationId xmlns:a16="http://schemas.microsoft.com/office/drawing/2014/main" id="{BA1E9CD3-3AA6-0C51-8AE4-0A6499D395E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44386" y="884464"/>
            <a:ext cx="11119667" cy="52832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7582955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able Placeholder 2">
            <a:extLst>
              <a:ext uri="{FF2B5EF4-FFF2-40B4-BE49-F238E27FC236}">
                <a16:creationId xmlns:a16="http://schemas.microsoft.com/office/drawing/2014/main" id="{A1EC4495-805E-FDA0-DAD6-1881A1082D2F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551188" y="884464"/>
            <a:ext cx="11154481" cy="528320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6457513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822B6A-47DD-1099-E626-BCE79BC4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C0B8CA-F586-B007-8171-DD161D72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68347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6648" y="-14813"/>
            <a:ext cx="6884050" cy="6533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8512463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4229565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20A17-498A-0673-7F63-7F6A8185D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885824"/>
            <a:ext cx="6466352" cy="52593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891293B-A16E-88B6-0686-AD824B40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D2A7AFA-EDB3-715F-9EBB-B873C3F8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8D71B0D-B05A-47E3-C95D-D57525126AB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42459" y="2164466"/>
            <a:ext cx="4229565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1204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4229565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988B34B-9961-E37F-C17B-9CB6F81D72F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885825"/>
            <a:ext cx="6466352" cy="52593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4A59493-C1D3-B3DE-2547-F0822D882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B87F66C-1BC4-396C-374C-586F25C21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B128D27-7430-D254-88CF-919DAF48640E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42459" y="2164466"/>
            <a:ext cx="4229565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38584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lu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164466"/>
            <a:ext cx="4839768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4EBE8AA-BA09-4918-9E0C-F0C6831FBD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010337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766584"/>
            <a:ext cx="4989096" cy="337857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4A5D6-734B-463E-756D-0CF3531A38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59" y="2156151"/>
            <a:ext cx="6659851" cy="511681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DCC8871-6816-648C-E498-DF78A96D27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44941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,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81CE48-6A3F-A45F-9D03-9BDEDBA260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26612" y="0"/>
            <a:ext cx="6865388" cy="6520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766584"/>
            <a:ext cx="4989096" cy="337857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4A5D6-734B-463E-756D-0CF3531A38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59" y="2156151"/>
            <a:ext cx="6659851" cy="511681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866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FAC9F95-B973-986C-5656-EEFD39DE9B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8062870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6870-B173-DAA0-6840-93244B9F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5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103B-5AD3-E947-D0F0-EB8A6E12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2346325"/>
            <a:ext cx="1110708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759654-9AC7-C79E-E221-7C6063E5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B45504-298C-B993-0D90-C6057B6C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676324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34497" y="-18169"/>
            <a:ext cx="6858000" cy="65300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20522266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17066" y="-23197"/>
            <a:ext cx="6875431" cy="65390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0404719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6648" y="-14813"/>
            <a:ext cx="6884050" cy="6533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233261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14902" y="-19532"/>
            <a:ext cx="6878194" cy="6533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40240484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14902" y="-19532"/>
            <a:ext cx="6878194" cy="6533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295961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1198" b="479"/>
          <a:stretch>
            <a:fillRect/>
          </a:stretch>
        </p:blipFill>
        <p:spPr>
          <a:xfrm>
            <a:off x="5210356" y="3657"/>
            <a:ext cx="6981001" cy="65082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8344209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981438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9814380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38384671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6870-B173-DAA0-6840-93244B9F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5"/>
            <a:ext cx="9955778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103B-5AD3-E947-D0F0-EB8A6E12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2346325"/>
            <a:ext cx="9955778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759654-9AC7-C79E-E221-7C6063E5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B45504-298C-B993-0D90-C6057B6C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9542200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A848-5250-47DE-F27C-7979AB22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188871"/>
            <a:ext cx="11107080" cy="2671929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CD471-023D-7E38-2A10-6FA3B317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4068596"/>
            <a:ext cx="11107080" cy="155569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4CAB9A-1B03-2A38-01F0-0BF0F709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59FB37-AEB0-55CF-D9FD-FC8D456D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3409040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A848-5250-47DE-F27C-7979AB22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188871"/>
            <a:ext cx="11107080" cy="34339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b="0" i="1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CD471-023D-7E38-2A10-6FA3B317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4813300"/>
            <a:ext cx="11107080" cy="810991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4CAB9A-1B03-2A38-01F0-0BF0F709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59FB37-AEB0-55CF-D9FD-FC8D456D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9211120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2346325"/>
            <a:ext cx="547734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6325"/>
            <a:ext cx="547734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8A352-989B-F575-94A2-1EE6255D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B8D0AB6-64C4-09EA-2064-39141294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6710416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8A352-989B-F575-94A2-1EE6255D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B8D0AB6-64C4-09EA-2064-39141294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B2CC49E-6A53-0EE8-C52F-DA4E3D98672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09303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87752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3132138"/>
            <a:ext cx="547734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132138"/>
            <a:ext cx="547734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2346325"/>
            <a:ext cx="547734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172200" y="2346324"/>
            <a:ext cx="547734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3146255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2346325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27525" y="2346324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CF335F3-E3CD-FEF9-C266-D980E27E35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131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57CA62-2068-16C1-FB4E-A5BA072CE6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17131" y="2346324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00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1198" b="479"/>
          <a:stretch>
            <a:fillRect/>
          </a:stretch>
        </p:blipFill>
        <p:spPr>
          <a:xfrm>
            <a:off x="5210356" y="3657"/>
            <a:ext cx="6981001" cy="65082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9895557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772934"/>
            <a:ext cx="11107080" cy="773643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1646410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27525" y="1646409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CF335F3-E3CD-FEF9-C266-D980E27E35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131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57CA62-2068-16C1-FB4E-A5BA072CE6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17131" y="1646409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769B43C-8D12-B48B-E0C7-70E0FED92071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542459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2A750D0-72CB-FFA1-A3D1-9C0271C7347D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4324237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087F02C-2880-1F98-D30E-FC8E2BCFE475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8117304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588493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086051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1B350AB-8F32-5D68-036B-9C54021BDF3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42459" y="1971875"/>
            <a:ext cx="11107080" cy="41732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DCF235-0D8B-5040-CCC7-2E50B4F1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19113D3-599B-8C46-EC01-C020D913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0814087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DD66CE7-C8FB-DAE8-9DA3-0E77383C17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42459" y="885825"/>
            <a:ext cx="11107080" cy="52593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307531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6" name="Chart Placeholder 4">
            <a:extLst>
              <a:ext uri="{FF2B5EF4-FFF2-40B4-BE49-F238E27FC236}">
                <a16:creationId xmlns:a16="http://schemas.microsoft.com/office/drawing/2014/main" id="{BA1E9CD3-3AA6-0C51-8AE4-0A6499D395E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44386" y="884464"/>
            <a:ext cx="11119667" cy="52832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65557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able Placeholder 2">
            <a:extLst>
              <a:ext uri="{FF2B5EF4-FFF2-40B4-BE49-F238E27FC236}">
                <a16:creationId xmlns:a16="http://schemas.microsoft.com/office/drawing/2014/main" id="{A1EC4495-805E-FDA0-DAD6-1881A1082D2F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551188" y="884464"/>
            <a:ext cx="11154481" cy="528320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6364346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822B6A-47DD-1099-E626-BCE79BC4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C0B8CA-F586-B007-8171-DD161D72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31674845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4229565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20A17-498A-0673-7F63-7F6A8185D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885824"/>
            <a:ext cx="6466352" cy="52593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891293B-A16E-88B6-0686-AD824B40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D2A7AFA-EDB3-715F-9EBB-B873C3F8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A8D71B0D-B05A-47E3-C95D-D57525126ABF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42459" y="2164466"/>
            <a:ext cx="4229565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28594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4229565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988B34B-9961-E37F-C17B-9CB6F81D72F6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885825"/>
            <a:ext cx="6466352" cy="52593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4A59493-C1D3-B3DE-2547-F0822D882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B87F66C-1BC4-396C-374C-586F25C21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B128D27-7430-D254-88CF-919DAF48640E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542459" y="2164466"/>
            <a:ext cx="4229565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496589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lu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164466"/>
            <a:ext cx="4839768" cy="3980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64EBE8AA-BA09-4918-9E0C-F0C6831FBD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476776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766584"/>
            <a:ext cx="4989096" cy="337857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4A5D6-734B-463E-756D-0CF3531A38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59" y="2156151"/>
            <a:ext cx="6659851" cy="511681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DCC8871-6816-648C-E498-DF78A96D27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24744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981438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9814380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4017822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Subhead,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81CE48-6A3F-A45F-9D03-9BDEDBA260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26612" y="0"/>
            <a:ext cx="6865388" cy="6520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821D5E-8ED1-BB9C-79C8-9E1975DEB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59" y="885824"/>
            <a:ext cx="7258878" cy="117157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1E832-14C2-C185-DD7F-A83DBFC3C5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2460" y="2766584"/>
            <a:ext cx="4989096" cy="337857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02A86E0-319A-6147-FCF4-BE9D980EF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BDC2AFB-95C4-7F26-C5EB-D34033E9F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4A5D6-734B-463E-756D-0CF3531A38C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59" y="2156151"/>
            <a:ext cx="6659851" cy="511681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05959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la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FAC9F95-B973-986C-5656-EEFD39DE9B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0404" y="-8452"/>
            <a:ext cx="6845952" cy="652408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65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6104 w 10000"/>
              <a:gd name="connsiteY1" fmla="*/ 0 h 10000"/>
              <a:gd name="connsiteX2" fmla="*/ 10000 w 10000"/>
              <a:gd name="connsiteY2" fmla="*/ 0 h 10000"/>
              <a:gd name="connsiteX3" fmla="*/ 9994 w 10000"/>
              <a:gd name="connsiteY3" fmla="*/ 9998 h 10000"/>
              <a:gd name="connsiteX4" fmla="*/ 0 w 10000"/>
              <a:gd name="connsiteY4" fmla="*/ 10000 h 10000"/>
              <a:gd name="connsiteX0" fmla="*/ 0 w 10000"/>
              <a:gd name="connsiteY0" fmla="*/ 10020 h 10020"/>
              <a:gd name="connsiteX1" fmla="*/ 6123 w 10000"/>
              <a:gd name="connsiteY1" fmla="*/ 0 h 10020"/>
              <a:gd name="connsiteX2" fmla="*/ 10000 w 10000"/>
              <a:gd name="connsiteY2" fmla="*/ 20 h 10020"/>
              <a:gd name="connsiteX3" fmla="*/ 9994 w 10000"/>
              <a:gd name="connsiteY3" fmla="*/ 10018 h 10020"/>
              <a:gd name="connsiteX4" fmla="*/ 0 w 10000"/>
              <a:gd name="connsiteY4" fmla="*/ 10020 h 10020"/>
              <a:gd name="connsiteX0" fmla="*/ 0 w 9994"/>
              <a:gd name="connsiteY0" fmla="*/ 10026 h 10026"/>
              <a:gd name="connsiteX1" fmla="*/ 6123 w 9994"/>
              <a:gd name="connsiteY1" fmla="*/ 6 h 10026"/>
              <a:gd name="connsiteX2" fmla="*/ 9994 w 9994"/>
              <a:gd name="connsiteY2" fmla="*/ 0 h 10026"/>
              <a:gd name="connsiteX3" fmla="*/ 9994 w 9994"/>
              <a:gd name="connsiteY3" fmla="*/ 10024 h 10026"/>
              <a:gd name="connsiteX4" fmla="*/ 0 w 9994"/>
              <a:gd name="connsiteY4" fmla="*/ 10026 h 10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" h="10026">
                <a:moveTo>
                  <a:pt x="0" y="10026"/>
                </a:moveTo>
                <a:lnTo>
                  <a:pt x="6123" y="6"/>
                </a:lnTo>
                <a:lnTo>
                  <a:pt x="9994" y="0"/>
                </a:lnTo>
                <a:cubicBezTo>
                  <a:pt x="9992" y="3322"/>
                  <a:pt x="9996" y="6702"/>
                  <a:pt x="9994" y="10024"/>
                </a:cubicBezTo>
                <a:lnTo>
                  <a:pt x="0" y="10026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2279963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6870-B173-DAA0-6840-93244B9F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5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103B-5AD3-E947-D0F0-EB8A6E12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2346325"/>
            <a:ext cx="1110708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759654-9AC7-C79E-E221-7C6063E5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B45504-298C-B993-0D90-C6057B6C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7532614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34497" y="-18169"/>
            <a:ext cx="6858000" cy="65300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9009234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17066" y="-23197"/>
            <a:ext cx="6875431" cy="65390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3981653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06648" y="-14813"/>
            <a:ext cx="6884050" cy="6533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9194691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14902" y="-19532"/>
            <a:ext cx="6878194" cy="65336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2976471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w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26D8AF7-E1A9-1584-3E39-F5B7AF187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-1198" b="479"/>
          <a:stretch>
            <a:fillRect/>
          </a:stretch>
        </p:blipFill>
        <p:spPr>
          <a:xfrm>
            <a:off x="5210356" y="3657"/>
            <a:ext cx="6981001" cy="65082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7478009" cy="2387600"/>
          </a:xfrm>
          <a:custGeom>
            <a:avLst/>
            <a:gdLst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7184498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184498"/>
              <a:gd name="connsiteY0" fmla="*/ 0 h 2387600"/>
              <a:gd name="connsiteX1" fmla="*/ 7184498 w 7184498"/>
              <a:gd name="connsiteY1" fmla="*/ 0 h 2387600"/>
              <a:gd name="connsiteX2" fmla="*/ 5920142 w 7184498"/>
              <a:gd name="connsiteY2" fmla="*/ 2387600 h 2387600"/>
              <a:gd name="connsiteX3" fmla="*/ 0 w 7184498"/>
              <a:gd name="connsiteY3" fmla="*/ 2387600 h 2387600"/>
              <a:gd name="connsiteX4" fmla="*/ 0 w 7184498"/>
              <a:gd name="connsiteY4" fmla="*/ 0 h 2387600"/>
              <a:gd name="connsiteX0" fmla="*/ 0 w 7478009"/>
              <a:gd name="connsiteY0" fmla="*/ 0 h 2387600"/>
              <a:gd name="connsiteX1" fmla="*/ 7478009 w 7478009"/>
              <a:gd name="connsiteY1" fmla="*/ 0 h 2387600"/>
              <a:gd name="connsiteX2" fmla="*/ 5920142 w 7478009"/>
              <a:gd name="connsiteY2" fmla="*/ 2387600 h 2387600"/>
              <a:gd name="connsiteX3" fmla="*/ 0 w 7478009"/>
              <a:gd name="connsiteY3" fmla="*/ 2387600 h 2387600"/>
              <a:gd name="connsiteX4" fmla="*/ 0 w 7478009"/>
              <a:gd name="connsiteY4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78009" h="2387600">
                <a:moveTo>
                  <a:pt x="0" y="0"/>
                </a:moveTo>
                <a:lnTo>
                  <a:pt x="7478009" y="0"/>
                </a:lnTo>
                <a:lnTo>
                  <a:pt x="5920142" y="2387600"/>
                </a:lnTo>
                <a:lnTo>
                  <a:pt x="0" y="2387600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5773386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42757336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69DF-5D4F-D4AE-CB6C-EF750DA362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3858" y="1477963"/>
            <a:ext cx="981438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B8F9E-3D6D-FBEA-5D30-DD5F4225D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858" y="4170487"/>
            <a:ext cx="9814380" cy="120954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Date of Presentation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A641EE-6742-53C0-B1D9-85F6EBBC684E}"/>
              </a:ext>
            </a:extLst>
          </p:cNvPr>
          <p:cNvCxnSpPr>
            <a:cxnSpLocks/>
          </p:cNvCxnSpPr>
          <p:nvPr userDrawn="1"/>
        </p:nvCxnSpPr>
        <p:spPr>
          <a:xfrm>
            <a:off x="822758" y="3939032"/>
            <a:ext cx="902825" cy="0"/>
          </a:xfrm>
          <a:prstGeom prst="line">
            <a:avLst/>
          </a:prstGeom>
          <a:ln w="127000">
            <a:solidFill>
              <a:srgbClr val="AA1F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6652EFD-E7F8-D0D1-2F27-6C20CAE2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FDB4753-DAE5-BFAA-18EE-6DE2B767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10177722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6870-B173-DAA0-6840-93244B9F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5"/>
            <a:ext cx="9955778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103B-5AD3-E947-D0F0-EB8A6E12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2346325"/>
            <a:ext cx="9955778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759654-9AC7-C79E-E221-7C6063E5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B45504-298C-B993-0D90-C6057B6C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557028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D6870-B173-DAA0-6840-93244B9FC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5"/>
            <a:ext cx="9955778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9103B-5AD3-E947-D0F0-EB8A6E12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460" y="2346325"/>
            <a:ext cx="9955778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759654-9AC7-C79E-E221-7C6063E50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B45504-298C-B993-0D90-C6057B6C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77923472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A848-5250-47DE-F27C-7979AB22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188871"/>
            <a:ext cx="11107080" cy="2671929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CD471-023D-7E38-2A10-6FA3B317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4068596"/>
            <a:ext cx="11107080" cy="155569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4CAB9A-1B03-2A38-01F0-0BF0F709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59FB37-AEB0-55CF-D9FD-FC8D456D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31118839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AA848-5250-47DE-F27C-7979AB22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188871"/>
            <a:ext cx="11107080" cy="34339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b="0" i="1">
                <a:solidFill>
                  <a:schemeClr val="accent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CD471-023D-7E38-2A10-6FA3B3175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4813300"/>
            <a:ext cx="11107080" cy="810991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4CAB9A-1B03-2A38-01F0-0BF0F709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59FB37-AEB0-55CF-D9FD-FC8D456D6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279460172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2346325"/>
            <a:ext cx="547734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6325"/>
            <a:ext cx="547734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8A352-989B-F575-94A2-1EE6255D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B8D0AB6-64C4-09EA-2064-39141294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03771907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848A352-989B-F575-94A2-1EE6255D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B8D0AB6-64C4-09EA-2064-39141294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B2CC49E-6A53-0EE8-C52F-DA4E3D98672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09303" y="2346325"/>
            <a:ext cx="3536950" cy="3798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7471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3132138"/>
            <a:ext cx="547734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132138"/>
            <a:ext cx="547734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2346325"/>
            <a:ext cx="547734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172200" y="2346324"/>
            <a:ext cx="547734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838035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2346325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27525" y="2346324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CF335F3-E3CD-FEF9-C266-D980E27E35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131" y="3132138"/>
            <a:ext cx="3536950" cy="30130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57CA62-2068-16C1-FB4E-A5BA072CE6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17131" y="2346324"/>
            <a:ext cx="3536950" cy="650875"/>
          </a:xfr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6860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772934"/>
            <a:ext cx="11107080" cy="773643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0B6AC-6A01-2E2F-1B8F-BFD86E084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2460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2C0B04-A63E-84DE-2C63-83EEF3C03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7525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2306-FCA7-CD17-3A47-DFFA5E2B0A8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42460" y="1646410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3426F00-D681-32BA-263F-BF12A3896F66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27525" y="1646409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949EB6-A997-01B7-5A87-AEA0AE5E5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8B09AC-4528-2BD2-E3AB-2735F2E15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CF335F3-E3CD-FEF9-C266-D980E27E35D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131" y="4323644"/>
            <a:ext cx="3536950" cy="182151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457CA62-2068-16C1-FB4E-A5BA072CE6E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17131" y="1646409"/>
            <a:ext cx="3536950" cy="650875"/>
          </a:xfrm>
        </p:spPr>
        <p:txBody>
          <a:bodyPr anchor="b">
            <a:normAutofit/>
          </a:bodyPr>
          <a:lstStyle>
            <a:lvl1pPr marL="0" indent="0" algn="ctr">
              <a:buNone/>
              <a:defRPr sz="2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769B43C-8D12-B48B-E0C7-70E0FED92071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542459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2A750D0-72CB-FFA1-A3D1-9C0271C7347D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4324237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087F02C-2880-1F98-D30E-FC8E2BCFE475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8117304" y="2297284"/>
            <a:ext cx="3532410" cy="202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661522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FD72F-48C9-8309-7CEF-A077B2406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885824"/>
            <a:ext cx="11107080" cy="1086051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1B350AB-8F32-5D68-036B-9C54021BDF3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42459" y="1971875"/>
            <a:ext cx="11107080" cy="41732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DCF235-0D8B-5040-CCC7-2E50B4F1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19113D3-599B-8C46-EC01-C020D913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402002583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DD66CE7-C8FB-DAE8-9DA3-0E77383C17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42459" y="885825"/>
            <a:ext cx="11107080" cy="52593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</p:spTree>
    <p:extLst>
      <p:ext uri="{BB962C8B-B14F-4D97-AF65-F5344CB8AC3E}">
        <p14:creationId xmlns:p14="http://schemas.microsoft.com/office/powerpoint/2010/main" val="17211547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A1A6FDD-659A-15AD-565F-FAFF28F49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972E59B-B28E-756C-4BA4-1BD21AD02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 dirty="0"/>
              <a:t>© 2026 Council on Dairy Cattle Breeding</a:t>
            </a:r>
          </a:p>
        </p:txBody>
      </p:sp>
      <p:sp>
        <p:nvSpPr>
          <p:cNvPr id="6" name="Chart Placeholder 4">
            <a:extLst>
              <a:ext uri="{FF2B5EF4-FFF2-40B4-BE49-F238E27FC236}">
                <a16:creationId xmlns:a16="http://schemas.microsoft.com/office/drawing/2014/main" id="{BA1E9CD3-3AA6-0C51-8AE4-0A6499D395EF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44386" y="884464"/>
            <a:ext cx="11119667" cy="52832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350699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image" Target="../media/image15.png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26" Type="http://schemas.openxmlformats.org/officeDocument/2006/relationships/slideLayout" Target="../slideLayouts/slideLayout80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5" Type="http://schemas.openxmlformats.org/officeDocument/2006/relationships/slideLayout" Target="../slideLayouts/slideLayout79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78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28" Type="http://schemas.openxmlformats.org/officeDocument/2006/relationships/image" Target="../media/image18.png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slideLayout" Target="../slideLayouts/slideLayout98.xml"/><Relationship Id="rId26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83.xml"/><Relationship Id="rId21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5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20" Type="http://schemas.openxmlformats.org/officeDocument/2006/relationships/slideLayout" Target="../slideLayouts/slideLayout10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24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23" Type="http://schemas.openxmlformats.org/officeDocument/2006/relationships/slideLayout" Target="../slideLayouts/slideLayout103.xml"/><Relationship Id="rId28" Type="http://schemas.openxmlformats.org/officeDocument/2006/relationships/image" Target="../media/image21.png"/><Relationship Id="rId1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99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Relationship Id="rId22" Type="http://schemas.openxmlformats.org/officeDocument/2006/relationships/slideLayout" Target="../slideLayouts/slideLayout102.xml"/><Relationship Id="rId27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25E0002-D18B-94EF-DD3B-BBB835CF4A3E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rcRect t="95000"/>
          <a:stretch>
            <a:fillRect/>
          </a:stretch>
        </p:blipFill>
        <p:spPr>
          <a:xfrm>
            <a:off x="0" y="6515099"/>
            <a:ext cx="12192000" cy="3428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AF24A-DD54-BC1A-BAAA-C43523827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AB99F5-B5C8-C2F0-E888-59313F45C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DBF51DA1-4302-74EE-71C1-09DA5EF9A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B4861E5-4414-909A-27C4-4BDC4091BA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© 2026 Council on Dairy Cattle Breeding</a:t>
            </a:r>
          </a:p>
        </p:txBody>
      </p:sp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50D4894-57D2-DD76-8DA1-38C36A229B87}"/>
              </a:ext>
            </a:extLst>
          </p:cNvPr>
          <p:cNvPicPr>
            <a:picLocks noChangeAspect="1"/>
          </p:cNvPicPr>
          <p:nvPr userDrawn="1"/>
        </p:nvPicPr>
        <p:blipFill>
          <a:blip r:embed="rId31"/>
          <a:srcRect r="87778" b="85532"/>
          <a:stretch>
            <a:fillRect/>
          </a:stretch>
        </p:blipFill>
        <p:spPr>
          <a:xfrm>
            <a:off x="0" y="0"/>
            <a:ext cx="1490133" cy="99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33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68" r:id="rId8"/>
    <p:sldLayoutId id="2147483666" r:id="rId9"/>
    <p:sldLayoutId id="2147483651" r:id="rId10"/>
    <p:sldLayoutId id="2147483669" r:id="rId11"/>
    <p:sldLayoutId id="2147483652" r:id="rId12"/>
    <p:sldLayoutId id="2147483670" r:id="rId13"/>
    <p:sldLayoutId id="2147483661" r:id="rId14"/>
    <p:sldLayoutId id="2147483671" r:id="rId15"/>
    <p:sldLayoutId id="2147483672" r:id="rId16"/>
    <p:sldLayoutId id="2147483662" r:id="rId17"/>
    <p:sldLayoutId id="2147483664" r:id="rId18"/>
    <p:sldLayoutId id="2147483674" r:id="rId19"/>
    <p:sldLayoutId id="2147483675" r:id="rId20"/>
    <p:sldLayoutId id="2147483655" r:id="rId21"/>
    <p:sldLayoutId id="2147483656" r:id="rId22"/>
    <p:sldLayoutId id="2147483663" r:id="rId23"/>
    <p:sldLayoutId id="2147483665" r:id="rId24"/>
    <p:sldLayoutId id="2147483673" r:id="rId25"/>
    <p:sldLayoutId id="2147483681" r:id="rId26"/>
    <p:sldLayoutId id="2147483763" r:id="rId27"/>
    <p:sldLayoutId id="2147483764" r:id="rId2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25E0002-D18B-94EF-DD3B-BBB835CF4A3E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rcRect t="95000"/>
          <a:stretch>
            <a:fillRect/>
          </a:stretch>
        </p:blipFill>
        <p:spPr>
          <a:xfrm>
            <a:off x="0" y="6515099"/>
            <a:ext cx="12192000" cy="3428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AF24A-DD54-BC1A-BAAA-C43523827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AB99F5-B5C8-C2F0-E888-59313F45C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DBF51DA1-4302-74EE-71C1-09DA5EF9A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B4861E5-4414-909A-27C4-4BDC4091BA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© 2026 Council on Dairy Cattle Breeding</a:t>
            </a:r>
          </a:p>
        </p:txBody>
      </p:sp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50D4894-57D2-DD76-8DA1-38C36A229B87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rcRect r="87778" b="85532"/>
          <a:stretch>
            <a:fillRect/>
          </a:stretch>
        </p:blipFill>
        <p:spPr>
          <a:xfrm>
            <a:off x="0" y="0"/>
            <a:ext cx="1490133" cy="99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59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25E0002-D18B-94EF-DD3B-BBB835CF4A3E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rcRect t="95000"/>
          <a:stretch>
            <a:fillRect/>
          </a:stretch>
        </p:blipFill>
        <p:spPr>
          <a:xfrm>
            <a:off x="0" y="6515099"/>
            <a:ext cx="12192000" cy="3428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AF24A-DD54-BC1A-BAAA-C43523827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AB99F5-B5C8-C2F0-E888-59313F45C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DBF51DA1-4302-74EE-71C1-09DA5EF9A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B4861E5-4414-909A-27C4-4BDC4091BA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© 2026 Council on Dairy Cattle Breeding</a:t>
            </a:r>
          </a:p>
        </p:txBody>
      </p:sp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50D4894-57D2-DD76-8DA1-38C36A229B87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rcRect r="87778" b="85532"/>
          <a:stretch>
            <a:fillRect/>
          </a:stretch>
        </p:blipFill>
        <p:spPr>
          <a:xfrm>
            <a:off x="0" y="0"/>
            <a:ext cx="1490133" cy="99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6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25E0002-D18B-94EF-DD3B-BBB835CF4A3E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rcRect t="95000"/>
          <a:stretch>
            <a:fillRect/>
          </a:stretch>
        </p:blipFill>
        <p:spPr>
          <a:xfrm>
            <a:off x="0" y="6515099"/>
            <a:ext cx="12192000" cy="3428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AF24A-DD54-BC1A-BAAA-C43523827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AB99F5-B5C8-C2F0-E888-59313F45CB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5050" y="6535480"/>
            <a:ext cx="3536950" cy="299144"/>
          </a:xfrm>
          <a:prstGeom prst="rect">
            <a:avLst/>
          </a:prstGeom>
        </p:spPr>
        <p:txBody>
          <a:bodyPr anchor="ctr"/>
          <a:lstStyle>
            <a:lvl1pPr algn="r">
              <a:defRPr sz="1200" b="0" i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fld id="{35BB2C4C-083F-CC48-8D62-BEEA13CB984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DBF51DA1-4302-74EE-71C1-09DA5EF9A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B4861E5-4414-909A-27C4-4BDC4091BA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535480"/>
            <a:ext cx="3691294" cy="299144"/>
          </a:xfrm>
          <a:prstGeom prst="rect">
            <a:avLst/>
          </a:prstGeom>
        </p:spPr>
        <p:txBody>
          <a:bodyPr anchor="ctr"/>
          <a:lstStyle>
            <a:lvl1pPr>
              <a:defRPr sz="1200" b="0" i="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© 2026 Council on Dairy Cattle Breeding</a:t>
            </a:r>
          </a:p>
        </p:txBody>
      </p:sp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50D4894-57D2-DD76-8DA1-38C36A229B87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rcRect r="87778" b="85532"/>
          <a:stretch>
            <a:fillRect/>
          </a:stretch>
        </p:blipFill>
        <p:spPr>
          <a:xfrm>
            <a:off x="0" y="0"/>
            <a:ext cx="1490133" cy="99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  <p:sldLayoutId id="2147483759" r:id="rId23"/>
    <p:sldLayoutId id="2147483760" r:id="rId24"/>
    <p:sldLayoutId id="2147483761" r:id="rId25"/>
    <p:sldLayoutId id="2147483762" r:id="rId2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B_D82B50D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55776C8-118F-E6C2-75BB-0D4E00CFD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858" y="1477963"/>
            <a:ext cx="6900973" cy="23876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HapchIQ</a:t>
            </a:r>
            <a:br>
              <a:rPr lang="en-US" dirty="0"/>
            </a:br>
            <a:r>
              <a:rPr lang="en-US" sz="3600" dirty="0"/>
              <a:t>Predicting carrier status for genetic conditions with machine learning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E88EC9D-729F-ACA3-06C2-FCDF794F24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Nathan C. Blair, Daniel J. Null, Ezequiel L.</a:t>
            </a:r>
          </a:p>
          <a:p>
            <a:r>
              <a:rPr lang="en-US" dirty="0"/>
              <a:t>Nicolazzi, and John B. Cole</a:t>
            </a:r>
            <a:r>
              <a:rPr lang="en-US" baseline="30000" dirty="0"/>
              <a:t>*</a:t>
            </a:r>
          </a:p>
          <a:p>
            <a:endParaRPr lang="en-US" baseline="30000" dirty="0"/>
          </a:p>
          <a:p>
            <a:r>
              <a:rPr lang="en-US" baseline="30000" dirty="0"/>
              <a:t>Council on Dairy Cattle Breeding, Bowie, Maryland, USA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136A3-6787-839D-2533-F72B3A48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C2141-A209-02AC-E5F1-0C1EB4B31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540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Brown Swiss Haplotype 6 (BH6)</a:t>
            </a:r>
            <a:endParaRPr dirty="0"/>
          </a:p>
        </p:txBody>
      </p:sp>
      <p:sp>
        <p:nvSpPr>
          <p:cNvPr id="316" name="Google Shape;316;p3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315" name="Google Shape;315;p32"/>
          <p:cNvSpPr txBox="1">
            <a:spLocks noGrp="1"/>
          </p:cNvSpPr>
          <p:nvPr>
            <p:ph type="body" idx="4294967295"/>
          </p:nvPr>
        </p:nvSpPr>
        <p:spPr>
          <a:xfrm>
            <a:off x="542460" y="2076050"/>
            <a:ext cx="10972800" cy="190846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800"/>
              <a:buChar char="►"/>
            </a:pPr>
            <a:r>
              <a:rPr lang="en-US" dirty="0"/>
              <a:t>Affected embryos die, causing fertility reductions.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800"/>
              <a:buChar char="►"/>
            </a:pPr>
            <a:r>
              <a:rPr lang="en-US" dirty="0"/>
              <a:t>The causal allele is located on chromosome 2.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ts val="1800"/>
              <a:buChar char="►"/>
            </a:pPr>
            <a:r>
              <a:rPr lang="en-US" dirty="0"/>
              <a:t>It’s not in the SNP list, but we can still detect it via linkage disequilibrium because it falls in between 2 SNP we do track.</a:t>
            </a:r>
            <a:endParaRPr dirty="0"/>
          </a:p>
        </p:txBody>
      </p:sp>
      <p:pic>
        <p:nvPicPr>
          <p:cNvPr id="317" name="Google Shape;31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4060128"/>
            <a:ext cx="11887200" cy="20025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8" name="Google Shape;318;p32"/>
          <p:cNvCxnSpPr>
            <a:cxnSpLocks/>
          </p:cNvCxnSpPr>
          <p:nvPr/>
        </p:nvCxnSpPr>
        <p:spPr>
          <a:xfrm flipH="1">
            <a:off x="1849985" y="3857296"/>
            <a:ext cx="1261077" cy="1295635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963D387-5BFF-799A-A194-3EBC26B31E8E}"/>
              </a:ext>
            </a:extLst>
          </p:cNvPr>
          <p:cNvSpPr txBox="1"/>
          <p:nvPr/>
        </p:nvSpPr>
        <p:spPr>
          <a:xfrm>
            <a:off x="175550" y="4768766"/>
            <a:ext cx="169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accent2"/>
                </a:solidFill>
              </a:rPr>
              <a:t>Causal variant (not included)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C46E9-800E-26FA-8702-8361027E6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Concordance of BH6 calls from Hapcheck and </a:t>
            </a:r>
            <a:r>
              <a:rPr lang="en-US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with gene test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D99BF-B47F-09C6-DB28-745D6D1D6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DF069-78FC-6A67-4B2A-F6CCA116E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4DE4EDC-7E0A-78CD-C0E4-AB0B6CC3EB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374816"/>
              </p:ext>
            </p:extLst>
          </p:nvPr>
        </p:nvGraphicFramePr>
        <p:xfrm>
          <a:off x="542459" y="2361235"/>
          <a:ext cx="11107080" cy="2682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2360">
                  <a:extLst>
                    <a:ext uri="{9D8B030D-6E8A-4147-A177-3AD203B41FA5}">
                      <a16:colId xmlns:a16="http://schemas.microsoft.com/office/drawing/2014/main" val="1661336076"/>
                    </a:ext>
                  </a:extLst>
                </a:gridCol>
                <a:gridCol w="3703547">
                  <a:extLst>
                    <a:ext uri="{9D8B030D-6E8A-4147-A177-3AD203B41FA5}">
                      <a16:colId xmlns:a16="http://schemas.microsoft.com/office/drawing/2014/main" val="1929348451"/>
                    </a:ext>
                  </a:extLst>
                </a:gridCol>
                <a:gridCol w="3701173">
                  <a:extLst>
                    <a:ext uri="{9D8B030D-6E8A-4147-A177-3AD203B41FA5}">
                      <a16:colId xmlns:a16="http://schemas.microsoft.com/office/drawing/2014/main" val="2442577904"/>
                    </a:ext>
                  </a:extLst>
                </a:gridCol>
              </a:tblGrid>
              <a:tr h="59289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b="1" dirty="0">
                          <a:effectLst/>
                        </a:rPr>
                        <a:t>Program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b="1" dirty="0">
                          <a:effectLst/>
                        </a:rPr>
                        <a:t>SNP list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3200" b="1" dirty="0">
                          <a:effectLst/>
                        </a:rPr>
                        <a:t>Concordance</a:t>
                      </a:r>
                      <a:endParaRPr lang="en-US" sz="3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9432317"/>
                  </a:ext>
                </a:extLst>
              </a:tr>
              <a:tr h="59289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dirty="0">
                          <a:effectLst/>
                        </a:rPr>
                        <a:t>Hapcheck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dirty="0">
                          <a:effectLst/>
                        </a:rPr>
                        <a:t>Official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3200">
                          <a:effectLst/>
                        </a:rPr>
                        <a:t>46.5%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581628"/>
                  </a:ext>
                </a:extLst>
              </a:tr>
              <a:tr h="59289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dirty="0">
                          <a:effectLst/>
                        </a:rPr>
                        <a:t>Hapcheck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dirty="0">
                          <a:effectLst/>
                        </a:rPr>
                        <a:t>Modified</a:t>
                      </a:r>
                      <a:r>
                        <a:rPr lang="en-US" sz="3200" baseline="30000" dirty="0">
                          <a:effectLst/>
                        </a:rPr>
                        <a:t>1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3200">
                          <a:effectLst/>
                        </a:rPr>
                        <a:t>92.2%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416912"/>
                  </a:ext>
                </a:extLst>
              </a:tr>
              <a:tr h="59289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>
                          <a:effectLst/>
                        </a:rPr>
                        <a:t>HapchIQ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dirty="0">
                          <a:effectLst/>
                        </a:rPr>
                        <a:t>Official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3200" dirty="0">
                          <a:effectLst/>
                        </a:rPr>
                        <a:t>90.7%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890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43AC984-E4E4-1338-95B1-0372ADB0FF64}"/>
              </a:ext>
            </a:extLst>
          </p:cNvPr>
          <p:cNvSpPr txBox="1"/>
          <p:nvPr/>
        </p:nvSpPr>
        <p:spPr>
          <a:xfrm>
            <a:off x="542459" y="5048846"/>
            <a:ext cx="111070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800" baseline="30000" dirty="0">
                <a:effectLst/>
                <a:ea typeface="Times New Roman" panose="02020603050405020304" pitchFamily="18" charset="0"/>
              </a:rPr>
              <a:t>1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Addition of new DNA markers to the official SNP list requires that all genotypes be </a:t>
            </a:r>
            <a:r>
              <a:rPr lang="en-US" sz="1800" dirty="0" err="1">
                <a:effectLst/>
                <a:ea typeface="Times New Roman" panose="02020603050405020304" pitchFamily="18" charset="0"/>
              </a:rPr>
              <a:t>reimputed</a:t>
            </a:r>
            <a:r>
              <a:rPr lang="en-US" sz="1800" dirty="0">
                <a:effectLst/>
                <a:ea typeface="Times New Roman" panose="02020603050405020304" pitchFamily="18" charset="0"/>
              </a:rPr>
              <a:t>. This was done only for Brown Swiss animals for internal testing.</a:t>
            </a:r>
          </a:p>
        </p:txBody>
      </p:sp>
    </p:spTree>
    <p:extLst>
      <p:ext uri="{BB962C8B-B14F-4D97-AF65-F5344CB8AC3E}">
        <p14:creationId xmlns:p14="http://schemas.microsoft.com/office/powerpoint/2010/main" val="4079180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DEC16-496D-2D25-8B55-07411C4C7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C0BC3-C86C-9EE1-F619-035E6B5D9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Run-to-run variation versus training set-to-training set variation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4FD2A-6BCF-0F87-1491-40E687A1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5F0DD-818C-4CF7-E5B2-92FCD9800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9B6102C-09FF-40E3-DE09-C3184AA10A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854910"/>
              </p:ext>
            </p:extLst>
          </p:nvPr>
        </p:nvGraphicFramePr>
        <p:xfrm>
          <a:off x="542461" y="2164462"/>
          <a:ext cx="11107082" cy="42144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6726">
                  <a:extLst>
                    <a:ext uri="{9D8B030D-6E8A-4147-A177-3AD203B41FA5}">
                      <a16:colId xmlns:a16="http://schemas.microsoft.com/office/drawing/2014/main" val="4073066835"/>
                    </a:ext>
                  </a:extLst>
                </a:gridCol>
                <a:gridCol w="1586726">
                  <a:extLst>
                    <a:ext uri="{9D8B030D-6E8A-4147-A177-3AD203B41FA5}">
                      <a16:colId xmlns:a16="http://schemas.microsoft.com/office/drawing/2014/main" val="1451056143"/>
                    </a:ext>
                  </a:extLst>
                </a:gridCol>
                <a:gridCol w="1586726">
                  <a:extLst>
                    <a:ext uri="{9D8B030D-6E8A-4147-A177-3AD203B41FA5}">
                      <a16:colId xmlns:a16="http://schemas.microsoft.com/office/drawing/2014/main" val="4059695145"/>
                    </a:ext>
                  </a:extLst>
                </a:gridCol>
                <a:gridCol w="1586726">
                  <a:extLst>
                    <a:ext uri="{9D8B030D-6E8A-4147-A177-3AD203B41FA5}">
                      <a16:colId xmlns:a16="http://schemas.microsoft.com/office/drawing/2014/main" val="2869148872"/>
                    </a:ext>
                  </a:extLst>
                </a:gridCol>
                <a:gridCol w="1586726">
                  <a:extLst>
                    <a:ext uri="{9D8B030D-6E8A-4147-A177-3AD203B41FA5}">
                      <a16:colId xmlns:a16="http://schemas.microsoft.com/office/drawing/2014/main" val="2343477795"/>
                    </a:ext>
                  </a:extLst>
                </a:gridCol>
                <a:gridCol w="1586726">
                  <a:extLst>
                    <a:ext uri="{9D8B030D-6E8A-4147-A177-3AD203B41FA5}">
                      <a16:colId xmlns:a16="http://schemas.microsoft.com/office/drawing/2014/main" val="153167413"/>
                    </a:ext>
                  </a:extLst>
                </a:gridCol>
                <a:gridCol w="1586726">
                  <a:extLst>
                    <a:ext uri="{9D8B030D-6E8A-4147-A177-3AD203B41FA5}">
                      <a16:colId xmlns:a16="http://schemas.microsoft.com/office/drawing/2014/main" val="1158015252"/>
                    </a:ext>
                  </a:extLst>
                </a:gridCol>
              </a:tblGrid>
              <a:tr h="613458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algn="ctr" fontAlgn="t">
                        <a:buNone/>
                      </a:pPr>
                      <a:r>
                        <a:rPr lang="en-US" sz="20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Changes in status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9496711"/>
                  </a:ext>
                </a:extLst>
              </a:tr>
              <a:tr h="613458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Training Set 1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Evaluation Run 1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Training Set 2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Evaluation Run 2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Number of animals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Non-carrier to carrier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 b="1" dirty="0">
                          <a:effectLst/>
                        </a:rPr>
                        <a:t>Carrier to non-carrier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1773093"/>
                  </a:ext>
                </a:extLst>
              </a:tr>
              <a:tr h="947080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December 2024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December</a:t>
                      </a:r>
                    </a:p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2024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—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April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2025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 dirty="0">
                          <a:effectLst/>
                        </a:rPr>
                        <a:t>82,553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 dirty="0">
                          <a:effectLst/>
                        </a:rPr>
                        <a:t>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8523133"/>
                  </a:ext>
                </a:extLst>
              </a:tr>
              <a:tr h="947080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>
                          <a:effectLst/>
                        </a:rPr>
                        <a:t>December 2024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April</a:t>
                      </a:r>
                      <a:br>
                        <a:rPr lang="en-US" sz="2000" dirty="0">
                          <a:effectLst/>
                        </a:rPr>
                      </a:br>
                      <a:r>
                        <a:rPr lang="en-US" sz="2000" dirty="0">
                          <a:effectLst/>
                        </a:rPr>
                        <a:t>2025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August 2025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 dirty="0">
                          <a:effectLst/>
                        </a:rPr>
                        <a:t>83,829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476773"/>
                  </a:ext>
                </a:extLst>
              </a:tr>
              <a:tr h="947080"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December 2024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August 2025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December 2025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December 2025</a:t>
                      </a:r>
                    </a:p>
                    <a:p>
                      <a:pPr marL="0" marR="0" fontAlgn="t">
                        <a:buNone/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 dirty="0">
                          <a:effectLst/>
                        </a:rPr>
                        <a:t>90,062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 dirty="0">
                          <a:effectLst/>
                        </a:rPr>
                        <a:t>78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 fontAlgn="t">
                        <a:buNone/>
                      </a:pPr>
                      <a:r>
                        <a:rPr lang="en-US" sz="2000" dirty="0">
                          <a:effectLst/>
                        </a:rPr>
                        <a:t>46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9421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37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AAB57-9B05-538D-52FF-4F51C77D4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7614F-AB1E-431F-2AA8-A1AA2F327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Hapcheck and </a:t>
            </a:r>
            <a:r>
              <a:rPr lang="en-US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results for BH6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46634C-2F45-07E9-FE5F-DF36853B4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B3D08-9E2D-445B-D6B8-0E080C9DA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1AE93E7-4A6C-0247-24CF-03700CE11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4764"/>
              </p:ext>
            </p:extLst>
          </p:nvPr>
        </p:nvGraphicFramePr>
        <p:xfrm>
          <a:off x="542459" y="2100785"/>
          <a:ext cx="11107078" cy="42363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8548">
                  <a:extLst>
                    <a:ext uri="{9D8B030D-6E8A-4147-A177-3AD203B41FA5}">
                      <a16:colId xmlns:a16="http://schemas.microsoft.com/office/drawing/2014/main" val="1389190283"/>
                    </a:ext>
                  </a:extLst>
                </a:gridCol>
                <a:gridCol w="2778548">
                  <a:extLst>
                    <a:ext uri="{9D8B030D-6E8A-4147-A177-3AD203B41FA5}">
                      <a16:colId xmlns:a16="http://schemas.microsoft.com/office/drawing/2014/main" val="1282322943"/>
                    </a:ext>
                  </a:extLst>
                </a:gridCol>
                <a:gridCol w="2776178">
                  <a:extLst>
                    <a:ext uri="{9D8B030D-6E8A-4147-A177-3AD203B41FA5}">
                      <a16:colId xmlns:a16="http://schemas.microsoft.com/office/drawing/2014/main" val="3131000079"/>
                    </a:ext>
                  </a:extLst>
                </a:gridCol>
                <a:gridCol w="2773804">
                  <a:extLst>
                    <a:ext uri="{9D8B030D-6E8A-4147-A177-3AD203B41FA5}">
                      <a16:colId xmlns:a16="http://schemas.microsoft.com/office/drawing/2014/main" val="2134164073"/>
                    </a:ext>
                  </a:extLst>
                </a:gridCol>
              </a:tblGrid>
              <a:tr h="847267">
                <a:tc rowSpan="2" gridSpan="2"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2800" b="1" dirty="0" err="1">
                          <a:solidFill>
                            <a:schemeClr val="accent3"/>
                          </a:solidFill>
                          <a:effectLst/>
                        </a:rPr>
                        <a:t>HapchIQ</a:t>
                      </a:r>
                      <a:r>
                        <a:rPr lang="en-US" sz="2800" dirty="0">
                          <a:effectLst/>
                        </a:rPr>
                        <a:t> (research)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4106"/>
                  </a:ext>
                </a:extLst>
              </a:tr>
              <a:tr h="847267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800" b="1" dirty="0">
                          <a:effectLst/>
                        </a:rPr>
                        <a:t>Non-carrier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800" b="1" dirty="0">
                          <a:effectLst/>
                        </a:rPr>
                        <a:t>Carrier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3909489"/>
                  </a:ext>
                </a:extLst>
              </a:tr>
              <a:tr h="847267">
                <a:tc rowSpan="3"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800" b="1" dirty="0">
                          <a:effectLst/>
                        </a:rPr>
                        <a:t>Hapche</a:t>
                      </a:r>
                      <a:r>
                        <a:rPr lang="en-US" sz="2800" b="1" dirty="0">
                          <a:effectLst/>
                          <a:latin typeface="+mn-lt"/>
                        </a:rPr>
                        <a:t>ck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2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(official)</a:t>
                      </a:r>
                    </a:p>
                  </a:txBody>
                  <a:tcPr marT="91440" marB="9144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800" b="1" dirty="0">
                          <a:effectLst/>
                        </a:rPr>
                        <a:t>Non-carrier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800" dirty="0">
                          <a:effectLst/>
                        </a:rPr>
                        <a:t>87,932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800" dirty="0">
                          <a:effectLst/>
                        </a:rPr>
                        <a:t>32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7617063"/>
                  </a:ext>
                </a:extLst>
              </a:tr>
              <a:tr h="8472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800" b="1" dirty="0">
                          <a:effectLst/>
                        </a:rPr>
                        <a:t>Carrier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800" dirty="0">
                          <a:effectLst/>
                        </a:rPr>
                        <a:t>51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800" dirty="0">
                          <a:effectLst/>
                        </a:rPr>
                        <a:t>4,656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595990"/>
                  </a:ext>
                </a:extLst>
              </a:tr>
              <a:tr h="8472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800" b="1" dirty="0">
                          <a:effectLst/>
                        </a:rPr>
                        <a:t>Homozygous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800" dirty="0">
                          <a:effectLst/>
                        </a:rPr>
                        <a:t>0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800" dirty="0">
                          <a:effectLst/>
                        </a:rPr>
                        <a:t>2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815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663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2"/>
          <p:cNvSpPr txBox="1">
            <a:spLocks noGrp="1"/>
          </p:cNvSpPr>
          <p:nvPr>
            <p:ph type="sldNum" idx="12"/>
          </p:nvPr>
        </p:nvSpPr>
        <p:spPr>
          <a:xfrm>
            <a:off x="9122734" y="6310312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405" name="Google Shape;405;p42" title="manhattan_BH6.png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852" y="882396"/>
            <a:ext cx="11880296" cy="5093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ADCAB-300E-65B8-36B5-456AE8451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D91F79A-E4F3-F65E-8E30-0A69E693F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Brown Swiss, Holstein, and Jersey Polled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194AA-F99E-3A51-1657-5FA14B2CD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en-US" smtClean="0"/>
              <a:pPr lvl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54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DF3C575-5374-18FF-AE97-EB6A85029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with polled calls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5EE257-1358-2AAA-7047-644B20EE9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mutations produce polled animals.</a:t>
            </a:r>
          </a:p>
          <a:p>
            <a:r>
              <a:rPr lang="en-US" dirty="0"/>
              <a:t>Multiple than one variant is segregating in some breeds.</a:t>
            </a:r>
          </a:p>
          <a:p>
            <a:r>
              <a:rPr lang="en-US" dirty="0"/>
              <a:t>Many laboratory gene tests include only the Friesian mutation.</a:t>
            </a:r>
          </a:p>
          <a:p>
            <a:r>
              <a:rPr lang="en-US" b="1" dirty="0"/>
              <a:t>Hapcheck</a:t>
            </a:r>
            <a:r>
              <a:rPr lang="en-US" dirty="0"/>
              <a:t> works well for Holstein but not for Brown Swiss and Jersey.</a:t>
            </a:r>
          </a:p>
          <a:p>
            <a:r>
              <a:rPr lang="en-US" b="1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does much better with the current SNP list.</a:t>
            </a:r>
          </a:p>
          <a:p>
            <a:r>
              <a:rPr lang="en-US" dirty="0"/>
              <a:t>When additional polled SNP are added, the two methods are comparable.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ADA91-844B-CFE6-152E-425F78783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F06E9-D890-5B0B-5CBA-C661D09AB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892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A4DC37-CF64-43F0-BF21-4CDFDA0B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65698-DC11-D02D-E383-AE2764304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</a:t>
            </a:r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B582464-AA50-378B-8770-55592F6745C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02680542"/>
              </p:ext>
            </p:extLst>
          </p:nvPr>
        </p:nvGraphicFramePr>
        <p:xfrm>
          <a:off x="2017838" y="46822"/>
          <a:ext cx="10127264" cy="6418314"/>
        </p:xfrm>
        <a:graphic>
          <a:graphicData uri="http://schemas.openxmlformats.org/drawingml/2006/table">
            <a:tbl>
              <a:tblPr/>
              <a:tblGrid>
                <a:gridCol w="1446752">
                  <a:extLst>
                    <a:ext uri="{9D8B030D-6E8A-4147-A177-3AD203B41FA5}">
                      <a16:colId xmlns:a16="http://schemas.microsoft.com/office/drawing/2014/main" val="1918266913"/>
                    </a:ext>
                  </a:extLst>
                </a:gridCol>
                <a:gridCol w="1446752">
                  <a:extLst>
                    <a:ext uri="{9D8B030D-6E8A-4147-A177-3AD203B41FA5}">
                      <a16:colId xmlns:a16="http://schemas.microsoft.com/office/drawing/2014/main" val="4184598540"/>
                    </a:ext>
                  </a:extLst>
                </a:gridCol>
                <a:gridCol w="1446752">
                  <a:extLst>
                    <a:ext uri="{9D8B030D-6E8A-4147-A177-3AD203B41FA5}">
                      <a16:colId xmlns:a16="http://schemas.microsoft.com/office/drawing/2014/main" val="2595180006"/>
                    </a:ext>
                  </a:extLst>
                </a:gridCol>
                <a:gridCol w="1446752">
                  <a:extLst>
                    <a:ext uri="{9D8B030D-6E8A-4147-A177-3AD203B41FA5}">
                      <a16:colId xmlns:a16="http://schemas.microsoft.com/office/drawing/2014/main" val="2284282496"/>
                    </a:ext>
                  </a:extLst>
                </a:gridCol>
                <a:gridCol w="1446752">
                  <a:extLst>
                    <a:ext uri="{9D8B030D-6E8A-4147-A177-3AD203B41FA5}">
                      <a16:colId xmlns:a16="http://schemas.microsoft.com/office/drawing/2014/main" val="2611489867"/>
                    </a:ext>
                  </a:extLst>
                </a:gridCol>
                <a:gridCol w="1446752">
                  <a:extLst>
                    <a:ext uri="{9D8B030D-6E8A-4147-A177-3AD203B41FA5}">
                      <a16:colId xmlns:a16="http://schemas.microsoft.com/office/drawing/2014/main" val="2531375971"/>
                    </a:ext>
                  </a:extLst>
                </a:gridCol>
                <a:gridCol w="1446752">
                  <a:extLst>
                    <a:ext uri="{9D8B030D-6E8A-4147-A177-3AD203B41FA5}">
                      <a16:colId xmlns:a16="http://schemas.microsoft.com/office/drawing/2014/main" val="1913961118"/>
                    </a:ext>
                  </a:extLst>
                </a:gridCol>
              </a:tblGrid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Breed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SNP list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Program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Matches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Mismatches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Check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Concordance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897514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BS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Official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Hapcheck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17,679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3,047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20,726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85.3%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48103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BS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Official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SNP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16,531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2,949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19,480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</a:rPr>
                        <a:t>84.9%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993414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BS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Official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 dirty="0" err="1">
                          <a:effectLst/>
                        </a:rPr>
                        <a:t>Hapchiq</a:t>
                      </a:r>
                      <a:endParaRPr lang="en-US" sz="1600" b="1" dirty="0">
                        <a:effectLst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20,697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29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20,726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99.9%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556936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BS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SNP name fix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Hapcheck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20,661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65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20,726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</a:rPr>
                        <a:t>99.7%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15137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BS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SNP name fix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SNP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20,721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20,726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100.0%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159849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BS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SNP name fix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 err="1">
                          <a:effectLst/>
                        </a:rPr>
                        <a:t>Hapchiq</a:t>
                      </a:r>
                      <a:endParaRPr lang="en-US" sz="1600" dirty="0">
                        <a:effectLst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20,723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3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20,726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100.0%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250306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JE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Official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Hapcheck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17,559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9,928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27,487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</a:rPr>
                        <a:t>63.9%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232470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JE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Official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SNP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17,643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9,671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27,314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</a:rPr>
                        <a:t>64.6%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93393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JE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Official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 dirty="0" err="1">
                          <a:effectLst/>
                        </a:rPr>
                        <a:t>Hapchiq</a:t>
                      </a:r>
                      <a:endParaRPr lang="en-US" sz="1600" b="1" dirty="0">
                        <a:effectLst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27,231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256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27,487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99.1%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564855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JE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SNP name fix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Hapcheck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26,784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671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27,455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</a:rPr>
                        <a:t>97.6%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706235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JE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SNP name fix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SNP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27,452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33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27,485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</a:rPr>
                        <a:t>99.9%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85050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JE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SNP name fix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 err="1">
                          <a:effectLst/>
                        </a:rPr>
                        <a:t>Hapchiq</a:t>
                      </a:r>
                      <a:endParaRPr lang="en-US" sz="1600" dirty="0">
                        <a:effectLst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27,470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15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27,485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99.9%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770349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HO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Official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Hapcheck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55,943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2,714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58,657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</a:rPr>
                        <a:t>95.4%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4461761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HO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Official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SNP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55,929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2,667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58,596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</a:rPr>
                        <a:t>95.4%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15787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HO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Official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 dirty="0" err="1">
                          <a:effectLst/>
                        </a:rPr>
                        <a:t>hapchiq</a:t>
                      </a:r>
                      <a:endParaRPr lang="en-US" sz="1600" b="1" dirty="0">
                        <a:effectLst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58,248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 dirty="0">
                          <a:effectLst/>
                        </a:rPr>
                        <a:t>409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58,657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99.3%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179865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HO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SNP name fix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Hapcheck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58,079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577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58,656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</a:rPr>
                        <a:t>99.0%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105754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HO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SNP name fix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SNP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58,632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>
                          <a:effectLst/>
                        </a:rPr>
                        <a:t>24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58,656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>
                          <a:effectLst/>
                        </a:rPr>
                        <a:t>100.0%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620918"/>
                  </a:ext>
                </a:extLst>
              </a:tr>
              <a:tr h="33780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HO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/>
                          <a:ea typeface="+mn-ea"/>
                          <a:cs typeface="+mn-cs"/>
                        </a:rPr>
                        <a:t>SNP name fix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dirty="0" err="1">
                          <a:effectLst/>
                        </a:rPr>
                        <a:t>Hapchiq</a:t>
                      </a:r>
                      <a:endParaRPr lang="en-US" sz="1600" dirty="0">
                        <a:effectLst/>
                      </a:endParaRP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58,590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66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58,656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dirty="0">
                          <a:effectLst/>
                        </a:rPr>
                        <a:t>99.9%</a:t>
                      </a:r>
                    </a:p>
                  </a:txBody>
                  <a:tcPr marL="17373" marR="17373" marT="11582" marB="1158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511411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9285495B-EDD4-8CA4-6A8D-176BD48AED72}"/>
              </a:ext>
            </a:extLst>
          </p:cNvPr>
          <p:cNvSpPr/>
          <p:nvPr/>
        </p:nvSpPr>
        <p:spPr>
          <a:xfrm>
            <a:off x="10972799" y="1088020"/>
            <a:ext cx="902826" cy="35881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E1141E-7FD5-108F-AF45-CF58243AC243}"/>
              </a:ext>
            </a:extLst>
          </p:cNvPr>
          <p:cNvSpPr/>
          <p:nvPr/>
        </p:nvSpPr>
        <p:spPr>
          <a:xfrm>
            <a:off x="10974729" y="3092369"/>
            <a:ext cx="902826" cy="35881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A69D3E0-FACD-269B-9AFD-EDAF2E53C164}"/>
              </a:ext>
            </a:extLst>
          </p:cNvPr>
          <p:cNvSpPr/>
          <p:nvPr/>
        </p:nvSpPr>
        <p:spPr>
          <a:xfrm>
            <a:off x="10997876" y="5129510"/>
            <a:ext cx="902826" cy="35881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780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E25E5F6-DC3B-A6B7-C830-BE735FA93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haplotypes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C8040-95D5-94AB-51BB-AAA0AB497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368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D4F550E-5AFC-8197-F8A3-94851F93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Hapcheck and </a:t>
            </a:r>
            <a:r>
              <a:rPr lang="en-US" dirty="0" err="1"/>
              <a:t>HapchIQ</a:t>
            </a:r>
            <a:r>
              <a:rPr lang="en-US" dirty="0"/>
              <a:t> results for Holstein from </a:t>
            </a:r>
            <a:r>
              <a:rPr lang="en-US" dirty="0">
                <a:highlight>
                  <a:srgbClr val="FFFF00"/>
                </a:highlight>
              </a:rPr>
              <a:t>August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DAD60D-E086-8F54-E833-6EAD584D7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4CB5C-8130-159B-FDEB-C95F36D75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2763360-FFBA-ABF4-C2B8-FA321C27D8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785690"/>
              </p:ext>
            </p:extLst>
          </p:nvPr>
        </p:nvGraphicFramePr>
        <p:xfrm>
          <a:off x="277792" y="2210765"/>
          <a:ext cx="11667744" cy="3977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66481">
                  <a:extLst>
                    <a:ext uri="{9D8B030D-6E8A-4147-A177-3AD203B41FA5}">
                      <a16:colId xmlns:a16="http://schemas.microsoft.com/office/drawing/2014/main" val="1784301241"/>
                    </a:ext>
                  </a:extLst>
                </a:gridCol>
                <a:gridCol w="2291788">
                  <a:extLst>
                    <a:ext uri="{9D8B030D-6E8A-4147-A177-3AD203B41FA5}">
                      <a16:colId xmlns:a16="http://schemas.microsoft.com/office/drawing/2014/main" val="1501957484"/>
                    </a:ext>
                  </a:extLst>
                </a:gridCol>
                <a:gridCol w="1898248">
                  <a:extLst>
                    <a:ext uri="{9D8B030D-6E8A-4147-A177-3AD203B41FA5}">
                      <a16:colId xmlns:a16="http://schemas.microsoft.com/office/drawing/2014/main" val="1793226546"/>
                    </a:ext>
                  </a:extLst>
                </a:gridCol>
                <a:gridCol w="2211227">
                  <a:extLst>
                    <a:ext uri="{9D8B030D-6E8A-4147-A177-3AD203B41FA5}">
                      <a16:colId xmlns:a16="http://schemas.microsoft.com/office/drawing/2014/main" val="3710896011"/>
                    </a:ext>
                  </a:extLst>
                </a:gridCol>
              </a:tblGrid>
              <a:tr h="65511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b="1" dirty="0">
                          <a:effectLst/>
                        </a:rPr>
                        <a:t>Haplotype  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b="1" dirty="0">
                          <a:effectLst/>
                        </a:rPr>
                        <a:t>Mismatches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b="1" dirty="0">
                          <a:effectLst/>
                        </a:rPr>
                        <a:t>Genotypes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b="1" dirty="0">
                          <a:effectLst/>
                        </a:rPr>
                        <a:t>Concordance</a:t>
                      </a:r>
                      <a:endParaRPr lang="en-US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51654"/>
                  </a:ext>
                </a:extLst>
              </a:tr>
              <a:tr h="65511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dirty="0">
                          <a:effectLst/>
                        </a:rPr>
                        <a:t>Holstein Haplotype 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>
                          <a:effectLst/>
                        </a:rPr>
                        <a:t>1,233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9,088,709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99.99%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417914"/>
                  </a:ext>
                </a:extLst>
              </a:tr>
              <a:tr h="65511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dirty="0">
                          <a:effectLst/>
                        </a:rPr>
                        <a:t>Holstein Haplotype 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5,963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>
                          <a:effectLst/>
                        </a:rPr>
                        <a:t>9,089,160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99.93%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649539"/>
                  </a:ext>
                </a:extLst>
              </a:tr>
              <a:tr h="65511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dirty="0">
                          <a:effectLst/>
                        </a:rPr>
                        <a:t>Holstein Haplotype 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2,170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9,088,709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99.98%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605499"/>
                  </a:ext>
                </a:extLst>
              </a:tr>
              <a:tr h="70149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dirty="0">
                          <a:effectLst/>
                        </a:rPr>
                        <a:t>Holstein Cholesterol Deficiency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44,410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8,914,901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99.50%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067444"/>
                  </a:ext>
                </a:extLst>
              </a:tr>
              <a:tr h="65511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400" dirty="0">
                          <a:effectLst/>
                        </a:rPr>
                        <a:t>Holstein Muscle Weakness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67,024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8,173,668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400" dirty="0">
                          <a:effectLst/>
                        </a:rPr>
                        <a:t>99.18%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664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671740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05E"/>
              </a:buClr>
              <a:buSzPts val="4400"/>
              <a:buFont typeface="Arial"/>
              <a:buNone/>
            </a:pPr>
            <a:r>
              <a:rPr lang="en-US"/>
              <a:t>Topics</a:t>
            </a:r>
            <a:endParaRPr dirty="0"/>
          </a:p>
        </p:txBody>
      </p:sp>
      <p:sp>
        <p:nvSpPr>
          <p:cNvPr id="126" name="Google Shape;126;p2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</a:pPr>
            <a:r>
              <a:rPr lang="en-US" dirty="0"/>
              <a:t>Background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</a:pPr>
            <a:r>
              <a:rPr lang="en-US" dirty="0"/>
              <a:t>Brown Swiss Haplotype 6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</a:pPr>
            <a:r>
              <a:rPr lang="en-US" dirty="0"/>
              <a:t>Brown Swiss, Holstein, and Jersey Polled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►"/>
            </a:pPr>
            <a:r>
              <a:rPr lang="en-US" dirty="0"/>
              <a:t>Other haplotypes</a:t>
            </a:r>
          </a:p>
        </p:txBody>
      </p:sp>
      <p:sp>
        <p:nvSpPr>
          <p:cNvPr id="127" name="Google Shape;127;p2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97479-6F6F-7040-DC88-B94D0DD5A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731D3F3-2086-D0C5-25BE-2F21B7A68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Hapcheck and </a:t>
            </a:r>
            <a:r>
              <a:rPr lang="en-US" dirty="0" err="1"/>
              <a:t>HapchIQ</a:t>
            </a:r>
            <a:r>
              <a:rPr lang="en-US" dirty="0"/>
              <a:t> results for other breeds from </a:t>
            </a:r>
            <a:r>
              <a:rPr lang="en-US" dirty="0">
                <a:highlight>
                  <a:srgbClr val="FFFF00"/>
                </a:highlight>
              </a:rPr>
              <a:t>August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67574-F01B-9B5D-4014-7574AD6CC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D3369-7787-2684-588E-8C2676878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7B62C09-A5D7-69F3-696F-77398981B0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889222"/>
              </p:ext>
            </p:extLst>
          </p:nvPr>
        </p:nvGraphicFramePr>
        <p:xfrm>
          <a:off x="277792" y="2210765"/>
          <a:ext cx="11667744" cy="41148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21124">
                  <a:extLst>
                    <a:ext uri="{9D8B030D-6E8A-4147-A177-3AD203B41FA5}">
                      <a16:colId xmlns:a16="http://schemas.microsoft.com/office/drawing/2014/main" val="1784301241"/>
                    </a:ext>
                  </a:extLst>
                </a:gridCol>
                <a:gridCol w="2037145">
                  <a:extLst>
                    <a:ext uri="{9D8B030D-6E8A-4147-A177-3AD203B41FA5}">
                      <a16:colId xmlns:a16="http://schemas.microsoft.com/office/drawing/2014/main" val="1501957484"/>
                    </a:ext>
                  </a:extLst>
                </a:gridCol>
                <a:gridCol w="1898248">
                  <a:extLst>
                    <a:ext uri="{9D8B030D-6E8A-4147-A177-3AD203B41FA5}">
                      <a16:colId xmlns:a16="http://schemas.microsoft.com/office/drawing/2014/main" val="1793226546"/>
                    </a:ext>
                  </a:extLst>
                </a:gridCol>
                <a:gridCol w="2211227">
                  <a:extLst>
                    <a:ext uri="{9D8B030D-6E8A-4147-A177-3AD203B41FA5}">
                      <a16:colId xmlns:a16="http://schemas.microsoft.com/office/drawing/2014/main" val="3710896011"/>
                    </a:ext>
                  </a:extLst>
                </a:gridCol>
              </a:tblGrid>
              <a:tr h="5761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b="1" dirty="0">
                          <a:effectLst/>
                          <a:latin typeface="+mn-lt"/>
                        </a:rPr>
                        <a:t>Haplotype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b="1" dirty="0">
                          <a:effectLst/>
                          <a:latin typeface="+mn-lt"/>
                        </a:rPr>
                        <a:t>Mismatches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b="1" dirty="0">
                          <a:effectLst/>
                          <a:latin typeface="+mn-lt"/>
                        </a:rPr>
                        <a:t>Genotypes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b="1" dirty="0">
                          <a:effectLst/>
                          <a:latin typeface="+mn-lt"/>
                        </a:rPr>
                        <a:t>Concordance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51654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Ayrshire Haplotype 2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109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20,448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99.47%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417914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Ayrshire Arthrogryposis Multiplex Congenita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48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20,448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99.77%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649539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Brown Swiss Weaver Syndrome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101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90,081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99.89%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605499"/>
                  </a:ext>
                </a:extLst>
              </a:tr>
              <a:tr h="61696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Brown Swiss Spinal </a:t>
                      </a:r>
                      <a:r>
                        <a:rPr lang="en-US" sz="2000" dirty="0" err="1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Dysmyelination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136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90,081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99.85%</a:t>
                      </a:r>
                      <a:endParaRPr lang="en-US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067444"/>
                  </a:ext>
                </a:extLst>
              </a:tr>
              <a:tr h="61696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Brown Swiss Haplotype 14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104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90,081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99.88%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1696764"/>
                  </a:ext>
                </a:extLst>
              </a:tr>
              <a:tr h="576173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Jersey Neuropathy with Splayed Forelimbs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479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930,718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2000" dirty="0">
                          <a:effectLst/>
                          <a:latin typeface="+mn-lt"/>
                          <a:ea typeface="Cambria" panose="02040503050406030204" pitchFamily="18" charset="0"/>
                          <a:cs typeface="Cambria" panose="02040503050406030204" pitchFamily="18" charset="0"/>
                        </a:rPr>
                        <a:t>99.95%</a:t>
                      </a:r>
                      <a:endParaRPr lang="en-US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664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550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B72B6A6-0522-B3AB-3745-F6DB2B97C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and conclusions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72B21D9-DCA2-1BB6-165C-4D857336C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D58C6-EE30-EF9B-6E6E-5C2BD3309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107756-56DC-C9AE-5372-D6B67A2E1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18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Opportunities for improvement</a:t>
            </a:r>
            <a:endParaRPr dirty="0"/>
          </a:p>
        </p:txBody>
      </p:sp>
      <p:sp>
        <p:nvSpPr>
          <p:cNvPr id="399" name="Google Shape;399;p39"/>
          <p:cNvSpPr txBox="1">
            <a:spLocks noGrp="1"/>
          </p:cNvSpPr>
          <p:nvPr>
            <p:ph idx="1"/>
          </p:nvPr>
        </p:nvSpPr>
        <p:spPr>
          <a:xfrm>
            <a:off x="542459" y="2346325"/>
            <a:ext cx="10777581" cy="379883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34328" algn="l" rtl="0">
              <a:spcBef>
                <a:spcPts val="1000"/>
              </a:spcBef>
              <a:spcAft>
                <a:spcPts val="1000"/>
              </a:spcAft>
              <a:buSzPct val="50000"/>
              <a:buChar char="►"/>
            </a:pPr>
            <a:r>
              <a:rPr lang="en-US" dirty="0"/>
              <a:t>Training is very sensitive to class imbalances</a:t>
            </a:r>
            <a:endParaRPr dirty="0"/>
          </a:p>
          <a:p>
            <a:pPr marL="914400" lvl="1" indent="-404813" algn="l" rtl="0">
              <a:spcBef>
                <a:spcPts val="0"/>
              </a:spcBef>
              <a:spcAft>
                <a:spcPts val="1000"/>
              </a:spcAft>
              <a:buSzPct val="100000"/>
              <a:buChar char="▪"/>
            </a:pPr>
            <a:r>
              <a:rPr lang="en-US" dirty="0"/>
              <a:t>2s for many haplotypes are infrequent relative to 0s and 1s, so the algorithm discards them as likely genotyping/imputation errors.</a:t>
            </a:r>
            <a:endParaRPr dirty="0"/>
          </a:p>
          <a:p>
            <a:pPr marL="457200" lvl="0" indent="-334328" algn="l" rtl="0">
              <a:spcBef>
                <a:spcPts val="0"/>
              </a:spcBef>
              <a:spcAft>
                <a:spcPts val="1000"/>
              </a:spcAft>
              <a:buSzPct val="50000"/>
              <a:buChar char="►"/>
            </a:pPr>
            <a:r>
              <a:rPr lang="en-US" dirty="0"/>
              <a:t>Training can be computationally intensive</a:t>
            </a:r>
          </a:p>
          <a:p>
            <a:pPr marL="914400" lvl="1" indent="-404813" algn="l" rtl="0">
              <a:spcBef>
                <a:spcPts val="0"/>
              </a:spcBef>
              <a:spcAft>
                <a:spcPts val="1000"/>
              </a:spcAft>
              <a:buSzPct val="100000"/>
              <a:buChar char="▪"/>
            </a:pPr>
            <a:r>
              <a:rPr lang="en-US" dirty="0"/>
              <a:t>We limit input data to 1 or 2 chromosomes, but it’s not required.</a:t>
            </a:r>
          </a:p>
          <a:p>
            <a:pPr marL="914400" lvl="1" indent="-404813" algn="l" rtl="0">
              <a:spcBef>
                <a:spcPts val="0"/>
              </a:spcBef>
              <a:spcAft>
                <a:spcPts val="1000"/>
              </a:spcAft>
              <a:buSzPct val="100000"/>
              <a:buChar char="▪"/>
            </a:pPr>
            <a:r>
              <a:rPr lang="en-US" dirty="0"/>
              <a:t>GPUs make a significant difference here but can be more expensive.</a:t>
            </a:r>
          </a:p>
          <a:p>
            <a:pPr marL="457200" lvl="0" indent="-334328" algn="l" rtl="0">
              <a:spcBef>
                <a:spcPts val="0"/>
              </a:spcBef>
              <a:spcAft>
                <a:spcPts val="1000"/>
              </a:spcAft>
              <a:buSzPct val="50000"/>
              <a:buChar char="►"/>
            </a:pPr>
            <a:r>
              <a:rPr lang="en-US" dirty="0"/>
              <a:t>Research is underway to see if pedigree information can be incorporated into </a:t>
            </a:r>
            <a:r>
              <a:rPr lang="en-US" b="1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predictions</a:t>
            </a:r>
          </a:p>
          <a:p>
            <a:pPr marL="457200" lvl="0" indent="-334328" algn="l" rtl="0">
              <a:spcBef>
                <a:spcPts val="0"/>
              </a:spcBef>
              <a:spcAft>
                <a:spcPts val="1000"/>
              </a:spcAft>
              <a:buSzPct val="50000"/>
              <a:buChar char="►"/>
            </a:pPr>
            <a:r>
              <a:rPr lang="en-US" dirty="0"/>
              <a:t>Nodes (rules) in the decision tree can be difficult to interpret</a:t>
            </a:r>
            <a:endParaRPr dirty="0"/>
          </a:p>
        </p:txBody>
      </p:sp>
      <p:sp>
        <p:nvSpPr>
          <p:cNvPr id="400" name="Google Shape;400;p3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0"/>
          <p:cNvSpPr txBox="1">
            <a:spLocks noGrp="1"/>
          </p:cNvSpPr>
          <p:nvPr>
            <p:ph type="title"/>
          </p:nvPr>
        </p:nvSpPr>
        <p:spPr>
          <a:xfrm>
            <a:off x="542459" y="885825"/>
            <a:ext cx="10684983" cy="132556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Opportunities for improvement (cont’d)</a:t>
            </a:r>
            <a:endParaRPr dirty="0"/>
          </a:p>
        </p:txBody>
      </p:sp>
      <p:sp>
        <p:nvSpPr>
          <p:cNvPr id="408" name="Google Shape;408;p4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Char char="►"/>
            </a:pPr>
            <a:r>
              <a:rPr lang="en-US" dirty="0"/>
              <a:t>Data engineering is 80% of the work.</a:t>
            </a:r>
            <a:endParaRPr dirty="0"/>
          </a:p>
          <a:p>
            <a:pPr marL="914400" lvl="1" indent="-419100" algn="l" rtl="0">
              <a:spcBef>
                <a:spcPts val="0"/>
              </a:spcBef>
              <a:spcAft>
                <a:spcPts val="1000"/>
              </a:spcAft>
              <a:buSzPts val="3000"/>
              <a:buChar char="▪"/>
            </a:pPr>
            <a:r>
              <a:rPr lang="en-US" dirty="0"/>
              <a:t>Large flat-files of genotypes are hard to parse efficiently and within reasonable amounts of RAM.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800"/>
              <a:buChar char="►"/>
            </a:pPr>
            <a:r>
              <a:rPr lang="en-US" dirty="0"/>
              <a:t>Holstein Muscle Weakness is not performing as well</a:t>
            </a:r>
            <a:endParaRPr dirty="0"/>
          </a:p>
          <a:p>
            <a:pPr marL="914400" lvl="1" indent="-419100">
              <a:spcBef>
                <a:spcPts val="0"/>
              </a:spcBef>
              <a:spcAft>
                <a:spcPts val="1000"/>
              </a:spcAft>
              <a:buSzPts val="3000"/>
              <a:buFont typeface="Arial" panose="020B0604020202020204" pitchFamily="34" charset="0"/>
              <a:buChar char="▪"/>
            </a:pPr>
            <a:r>
              <a:rPr lang="en-US" b="1" dirty="0" err="1"/>
              <a:t>HapchIQ</a:t>
            </a:r>
            <a:r>
              <a:rPr lang="en-US" dirty="0"/>
              <a:t> may not work as well for haplotypes with incomplete penetrance.</a:t>
            </a:r>
          </a:p>
          <a:p>
            <a:pPr marL="914400" lvl="1" indent="-419100" algn="l" rtl="0">
              <a:spcBef>
                <a:spcPts val="0"/>
              </a:spcBef>
              <a:spcAft>
                <a:spcPts val="1000"/>
              </a:spcAft>
              <a:buSzPts val="3000"/>
              <a:buChar char="▪"/>
            </a:pPr>
            <a:r>
              <a:rPr lang="en-US" dirty="0"/>
              <a:t>We’re exploring multi-chromosome inputs and hyperparameter tuning to explore this.</a:t>
            </a:r>
          </a:p>
        </p:txBody>
      </p:sp>
      <p:sp>
        <p:nvSpPr>
          <p:cNvPr id="409" name="Google Shape;409;p4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BD155-80D1-2A09-9928-F3B252959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8EEA7C-6E9C-6B7E-9ED2-610F46AE0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7E00298-5D63-0C64-7715-84CF7206C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predictions of carrier status perform as well as </a:t>
            </a:r>
            <a:r>
              <a:rPr lang="en-US" b="1" dirty="0"/>
              <a:t>Hapcheck</a:t>
            </a:r>
            <a:r>
              <a:rPr lang="en-US" dirty="0"/>
              <a:t> in some cases, and better in others</a:t>
            </a:r>
          </a:p>
          <a:p>
            <a:r>
              <a:rPr lang="en-US" dirty="0"/>
              <a:t>A separate </a:t>
            </a:r>
            <a:r>
              <a:rPr lang="en-US" b="1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model is produced for each haplotype, and predictions can run in parallel</a:t>
            </a:r>
          </a:p>
          <a:p>
            <a:r>
              <a:rPr lang="en-US" b="1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can provide a measure of certainty with each prediction, eliminating the need for “3” and “4” calls</a:t>
            </a:r>
          </a:p>
          <a:p>
            <a:r>
              <a:rPr lang="en-US" dirty="0"/>
              <a:t>CDCB will distribute test files beginning in August, with a goal of implementation for BH6 and POLLED in December 2026.</a:t>
            </a:r>
          </a:p>
        </p:txBody>
      </p:sp>
    </p:spTree>
    <p:extLst>
      <p:ext uri="{BB962C8B-B14F-4D97-AF65-F5344CB8AC3E}">
        <p14:creationId xmlns:p14="http://schemas.microsoft.com/office/powerpoint/2010/main" val="2748794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DBF9A9B-BF8A-9286-680F-6B737E4D4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60" y="1956122"/>
            <a:ext cx="11107080" cy="92083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accent5"/>
                </a:solidFill>
              </a:rPr>
              <a:t>Questions?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53DD00-16AF-90C0-B051-FA9B4C732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2460" y="3084748"/>
            <a:ext cx="11107080" cy="1834493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en-US" sz="4700" b="1" dirty="0"/>
              <a:t>Thank you for your</a:t>
            </a:r>
            <a:br>
              <a:rPr lang="en-US" sz="4700" b="1" dirty="0"/>
            </a:br>
            <a:r>
              <a:rPr lang="en-US" sz="4700" b="1" dirty="0"/>
              <a:t>attention!</a:t>
            </a:r>
          </a:p>
          <a:p>
            <a:pPr marL="0" indent="0">
              <a:buNone/>
            </a:pPr>
            <a:endParaRPr lang="en-US" dirty="0"/>
          </a:p>
          <a:p>
            <a:pPr marL="0" indent="0" algn="l">
              <a:buNone/>
            </a:pPr>
            <a:r>
              <a:rPr lang="en-US" sz="4300" dirty="0" err="1"/>
              <a:t>john.cole@uscdcb.com</a:t>
            </a:r>
            <a:endParaRPr lang="en-US" sz="4300" dirty="0"/>
          </a:p>
        </p:txBody>
      </p:sp>
      <p:pic>
        <p:nvPicPr>
          <p:cNvPr id="2" name="Picture 1" descr="A cartoon of a person pointing at a cow&#10;&#10;Description automatically generated">
            <a:extLst>
              <a:ext uri="{FF2B5EF4-FFF2-40B4-BE49-F238E27FC236}">
                <a16:creationId xmlns:a16="http://schemas.microsoft.com/office/drawing/2014/main" id="{CADBB252-D6E5-6D84-B0F8-6A134E7B9C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491" y="66146"/>
            <a:ext cx="5114876" cy="67257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5111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BB97FE2-4998-110E-1238-3429FA95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4614C-8F5C-938C-1CA5-BDC37C67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2C4C-083F-CC48-8D62-BEEA13CB984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5704F-79D9-571C-2A16-18AE67638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© 2026 Council on Dairy Cattle Breeding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377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Background &amp; Terminology</a:t>
            </a:r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►"/>
            </a:pPr>
            <a:r>
              <a:rPr lang="en-US" dirty="0"/>
              <a:t>CDCB currently uses a software package called </a:t>
            </a:r>
            <a:r>
              <a:rPr lang="en-US" b="1" dirty="0"/>
              <a:t>Hapcheck</a:t>
            </a:r>
            <a:r>
              <a:rPr lang="en-US" dirty="0"/>
              <a:t> to assign haplotype carrier status using an animal’s genotype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800"/>
              <a:buChar char="►"/>
            </a:pPr>
            <a:r>
              <a:rPr lang="en-US" dirty="0"/>
              <a:t>We have recently built a new tool named </a:t>
            </a:r>
            <a:r>
              <a:rPr lang="en-US" b="1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(pronounced “hap-</a:t>
            </a:r>
            <a:r>
              <a:rPr lang="en-US" dirty="0" err="1"/>
              <a:t>sheek</a:t>
            </a:r>
            <a:r>
              <a:rPr lang="en-US" dirty="0"/>
              <a:t>”) to improve on </a:t>
            </a:r>
            <a:r>
              <a:rPr lang="en-US" b="1" dirty="0"/>
              <a:t>Hapcheck</a:t>
            </a:r>
            <a:r>
              <a:rPr lang="en-US" dirty="0"/>
              <a:t>.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ts val="1800"/>
              <a:buChar char="►"/>
            </a:pPr>
            <a:r>
              <a:rPr lang="en-US" b="1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uses a machine-learning approach to assign haplotype carrier status to genotyped animals.</a:t>
            </a:r>
            <a:endParaRPr dirty="0"/>
          </a:p>
        </p:txBody>
      </p:sp>
      <p:sp>
        <p:nvSpPr>
          <p:cNvPr id="137" name="Google Shape;137;p2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Hapcheck</a:t>
            </a:r>
            <a:endParaRPr dirty="0"/>
          </a:p>
        </p:txBody>
      </p:sp>
      <p:sp>
        <p:nvSpPr>
          <p:cNvPr id="283" name="Google Shape;283;p2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1000"/>
              </a:spcAft>
              <a:buSzPts val="1800"/>
              <a:buChar char="►"/>
            </a:pPr>
            <a:r>
              <a:rPr lang="en-US" dirty="0"/>
              <a:t>Uses genotypes and pedigree information to determine haplotype carrier status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1000"/>
              </a:spcAft>
              <a:buSzPts val="1800"/>
              <a:buChar char="►"/>
            </a:pPr>
            <a:r>
              <a:rPr lang="en-US" dirty="0"/>
              <a:t>Sensitive to segmentation in the input data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0"/>
              </a:spcAft>
              <a:buSzPts val="1800"/>
              <a:buChar char="►"/>
            </a:pPr>
            <a:r>
              <a:rPr lang="en-US" dirty="0"/>
              <a:t>Predictions for new haplotypes typically require SNP list updates and re-imputation of all genotypes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0"/>
              </a:spcAft>
              <a:buSzPts val="1800"/>
              <a:buChar char="►"/>
            </a:pPr>
            <a:r>
              <a:rPr lang="en-US" dirty="0"/>
              <a:t>Serial in nature – haplotypes are assigned sequentially</a:t>
            </a:r>
          </a:p>
          <a:p>
            <a:pPr marL="457200" lvl="0" indent="-342900" algn="l" rtl="0">
              <a:spcBef>
                <a:spcPts val="0"/>
              </a:spcBef>
              <a:spcAft>
                <a:spcPts val="1000"/>
              </a:spcAft>
              <a:buSzPts val="1800"/>
              <a:buChar char="►"/>
            </a:pPr>
            <a:r>
              <a:rPr lang="en-US" dirty="0"/>
              <a:t>Many special cases have accumulated in the code and are difficult to validate as the number of genotypes increases</a:t>
            </a:r>
            <a:endParaRPr dirty="0"/>
          </a:p>
        </p:txBody>
      </p:sp>
      <p:sp>
        <p:nvSpPr>
          <p:cNvPr id="284" name="Google Shape;284;p2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Decision Trees</a:t>
            </a:r>
            <a:endParaRPr/>
          </a:p>
        </p:txBody>
      </p:sp>
      <p:sp>
        <p:nvSpPr>
          <p:cNvPr id="218" name="Google Shape;218;p25"/>
          <p:cNvSpPr txBox="1">
            <a:spLocks noGrp="1"/>
          </p:cNvSpPr>
          <p:nvPr>
            <p:ph idx="1"/>
          </p:nvPr>
        </p:nvSpPr>
        <p:spPr>
          <a:xfrm>
            <a:off x="542460" y="2346325"/>
            <a:ext cx="9955778" cy="396187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1000"/>
              </a:spcAft>
              <a:buSzPts val="1800"/>
              <a:buChar char="►"/>
            </a:pPr>
            <a:r>
              <a:rPr lang="en-US" dirty="0"/>
              <a:t>We developed a gradient boosted tree-based machine learning model using </a:t>
            </a:r>
            <a:r>
              <a:rPr lang="en-US" dirty="0" err="1"/>
              <a:t>XGBoost</a:t>
            </a:r>
            <a:r>
              <a:rPr lang="en-US" dirty="0"/>
              <a:t>.</a:t>
            </a:r>
          </a:p>
          <a:p>
            <a:pPr marL="914400" lvl="1" indent="-342900">
              <a:spcBef>
                <a:spcPts val="1000"/>
              </a:spcBef>
              <a:spcAft>
                <a:spcPts val="1000"/>
              </a:spcAft>
              <a:buSzPts val="1800"/>
              <a:buFont typeface="Arial" panose="020B0604020202020204" pitchFamily="34" charset="0"/>
              <a:buChar char="►"/>
            </a:pPr>
            <a:r>
              <a:rPr lang="en-US" b="1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is coded in Python (</a:t>
            </a:r>
            <a:r>
              <a:rPr lang="en-US" dirty="0" err="1"/>
              <a:t>XGBoost</a:t>
            </a:r>
            <a:r>
              <a:rPr lang="en-US" dirty="0"/>
              <a:t> 3.1.2, </a:t>
            </a:r>
            <a:r>
              <a:rPr lang="en-US" dirty="0" err="1"/>
              <a:t>SciKit</a:t>
            </a:r>
            <a:r>
              <a:rPr lang="en-US" dirty="0"/>
              <a:t> Learn, and Polars).</a:t>
            </a:r>
          </a:p>
          <a:p>
            <a:pPr marL="914400" lvl="1" indent="-342900">
              <a:spcBef>
                <a:spcPts val="1000"/>
              </a:spcBef>
              <a:spcAft>
                <a:spcPts val="1000"/>
              </a:spcAft>
              <a:buSzPts val="1800"/>
              <a:buFont typeface="Arial" panose="020B0604020202020204" pitchFamily="34" charset="0"/>
              <a:buChar char="►"/>
            </a:pPr>
            <a:r>
              <a:rPr lang="en-US" dirty="0"/>
              <a:t>The </a:t>
            </a:r>
            <a:r>
              <a:rPr lang="en-US" b="1" dirty="0" err="1">
                <a:solidFill>
                  <a:schemeClr val="accent3"/>
                </a:solidFill>
              </a:rPr>
              <a:t>HapchIQ</a:t>
            </a:r>
            <a:r>
              <a:rPr lang="en-US" dirty="0"/>
              <a:t> code base is ~1/2 the size of </a:t>
            </a:r>
            <a:r>
              <a:rPr lang="en-US" b="1" dirty="0"/>
              <a:t>Hapcheck</a:t>
            </a:r>
            <a:r>
              <a:rPr lang="en-US" dirty="0"/>
              <a:t>, making maintenance and development easier.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1000"/>
              </a:spcAft>
              <a:buSzPts val="1800"/>
              <a:buChar char="►"/>
            </a:pPr>
            <a:r>
              <a:rPr lang="en-US" dirty="0"/>
              <a:t>Decision trees were chosen because they work very well with structured, tabular data, of which we have a lot.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1000"/>
              </a:spcAft>
              <a:buSzPts val="1800"/>
              <a:buChar char="►"/>
            </a:pPr>
            <a:r>
              <a:rPr lang="en-US" dirty="0"/>
              <a:t>We also had some success with 2-dimensional convolutional neural networks, but they were more resource intensive.</a:t>
            </a:r>
          </a:p>
        </p:txBody>
      </p:sp>
      <p:sp>
        <p:nvSpPr>
          <p:cNvPr id="219" name="Google Shape;219;p2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CCDC7F-F658-3AD6-1357-E5417EBCA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68" y="598932"/>
            <a:ext cx="10062463" cy="56601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2" name="Google Shape;265;p28">
            <a:extLst>
              <a:ext uri="{FF2B5EF4-FFF2-40B4-BE49-F238E27FC236}">
                <a16:creationId xmlns:a16="http://schemas.microsoft.com/office/drawing/2014/main" id="{149B3AB4-8B04-9118-E923-0A337BBC5F5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7133" y="315079"/>
            <a:ext cx="9137734" cy="598932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833168FE-8AF6-436A-0F98-CBBA1B36B372}"/>
              </a:ext>
            </a:extLst>
          </p:cNvPr>
          <p:cNvSpPr>
            <a:spLocks noChangeAspect="1"/>
          </p:cNvSpPr>
          <p:nvPr/>
        </p:nvSpPr>
        <p:spPr>
          <a:xfrm>
            <a:off x="7732060" y="526707"/>
            <a:ext cx="274320" cy="27432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B88B156-77A8-F323-12F8-F18578B527A3}"/>
              </a:ext>
            </a:extLst>
          </p:cNvPr>
          <p:cNvSpPr>
            <a:spLocks noChangeAspect="1"/>
          </p:cNvSpPr>
          <p:nvPr/>
        </p:nvSpPr>
        <p:spPr>
          <a:xfrm>
            <a:off x="10018956" y="954741"/>
            <a:ext cx="274320" cy="27432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DA2C5B7-2C54-D545-CF3F-CBF55B884053}"/>
              </a:ext>
            </a:extLst>
          </p:cNvPr>
          <p:cNvSpPr>
            <a:spLocks noChangeAspect="1"/>
          </p:cNvSpPr>
          <p:nvPr/>
        </p:nvSpPr>
        <p:spPr>
          <a:xfrm>
            <a:off x="10013575" y="1214720"/>
            <a:ext cx="274320" cy="27432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8CC545B-1CB5-FD85-6345-157215E2764C}"/>
              </a:ext>
            </a:extLst>
          </p:cNvPr>
          <p:cNvSpPr>
            <a:spLocks noChangeAspect="1"/>
          </p:cNvSpPr>
          <p:nvPr/>
        </p:nvSpPr>
        <p:spPr>
          <a:xfrm>
            <a:off x="9741946" y="1420906"/>
            <a:ext cx="274320" cy="27432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C4D76A09-F3EB-A3DF-5E01-F06FF69FCECE}"/>
              </a:ext>
            </a:extLst>
          </p:cNvPr>
          <p:cNvCxnSpPr>
            <a:stCxn id="10" idx="0"/>
          </p:cNvCxnSpPr>
          <p:nvPr/>
        </p:nvCxnSpPr>
        <p:spPr>
          <a:xfrm rot="16200000" flipH="1">
            <a:off x="8795960" y="-400033"/>
            <a:ext cx="428034" cy="2281515"/>
          </a:xfrm>
          <a:prstGeom prst="curvedConnector4">
            <a:avLst>
              <a:gd name="adj1" fmla="val -53407"/>
              <a:gd name="adj2" fmla="val 100157"/>
            </a:avLst>
          </a:prstGeom>
          <a:ln w="3810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>
            <a:extLst>
              <a:ext uri="{FF2B5EF4-FFF2-40B4-BE49-F238E27FC236}">
                <a16:creationId xmlns:a16="http://schemas.microsoft.com/office/drawing/2014/main" id="{6ADE4AB8-D19E-A5AD-B403-33E1187CD248}"/>
              </a:ext>
            </a:extLst>
          </p:cNvPr>
          <p:cNvCxnSpPr>
            <a:stCxn id="12" idx="6"/>
          </p:cNvCxnSpPr>
          <p:nvPr/>
        </p:nvCxnSpPr>
        <p:spPr>
          <a:xfrm flipH="1">
            <a:off x="10287895" y="1091901"/>
            <a:ext cx="5381" cy="259979"/>
          </a:xfrm>
          <a:prstGeom prst="curvedConnector4">
            <a:avLst>
              <a:gd name="adj1" fmla="val -4248281"/>
              <a:gd name="adj2" fmla="val 76379"/>
            </a:avLst>
          </a:prstGeom>
          <a:ln w="3810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600F9775-2A93-A828-E9CD-CD24B27182ED}"/>
              </a:ext>
            </a:extLst>
          </p:cNvPr>
          <p:cNvCxnSpPr>
            <a:stCxn id="13" idx="6"/>
          </p:cNvCxnSpPr>
          <p:nvPr/>
        </p:nvCxnSpPr>
        <p:spPr>
          <a:xfrm flipH="1">
            <a:off x="9879106" y="1351880"/>
            <a:ext cx="408789" cy="343346"/>
          </a:xfrm>
          <a:prstGeom prst="curvedConnector3">
            <a:avLst>
              <a:gd name="adj1" fmla="val -33270"/>
            </a:avLst>
          </a:prstGeom>
          <a:ln w="3810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1208E6B-9D07-77ED-62B9-3B5DB0D8C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Brown Swiss Haplotype 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4F94599-5AB5-E863-729A-C896AA9EF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C7765-DF53-872A-D618-53F9CAFB2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en-US" smtClean="0"/>
              <a:pPr lvl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0806"/>
      </p:ext>
    </p:extLst>
  </p:cSld>
  <p:clrMapOvr>
    <a:masterClrMapping/>
  </p:clrMapOvr>
</p:sld>
</file>

<file path=ppt/theme/theme1.xml><?xml version="1.0" encoding="utf-8"?>
<a:theme xmlns:a="http://schemas.openxmlformats.org/drawingml/2006/main" name="CDCB Light Blue">
  <a:themeElements>
    <a:clrScheme name="CDCB Brand Colors">
      <a:dk1>
        <a:srgbClr val="000000"/>
      </a:dk1>
      <a:lt1>
        <a:srgbClr val="FFFFFF"/>
      </a:lt1>
      <a:dk2>
        <a:srgbClr val="24205E"/>
      </a:dk2>
      <a:lt2>
        <a:srgbClr val="F3EED9"/>
      </a:lt2>
      <a:accent1>
        <a:srgbClr val="24205E"/>
      </a:accent1>
      <a:accent2>
        <a:srgbClr val="AB1E2C"/>
      </a:accent2>
      <a:accent3>
        <a:srgbClr val="2F9AD5"/>
      </a:accent3>
      <a:accent4>
        <a:srgbClr val="9DADBC"/>
      </a:accent4>
      <a:accent5>
        <a:srgbClr val="F3EED9"/>
      </a:accent5>
      <a:accent6>
        <a:srgbClr val="ADAEA8"/>
      </a:accent6>
      <a:hlink>
        <a:srgbClr val="2F9AD5"/>
      </a:hlink>
      <a:folHlink>
        <a:srgbClr val="A9C0D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DCB PPT Template - FINAL 022326" id="{A4A9EB0F-631E-7D48-A159-893E900D7EEC}" vid="{2FFE8F55-D381-E645-8105-881B629D03C9}"/>
    </a:ext>
  </a:extLst>
</a:theme>
</file>

<file path=ppt/theme/theme2.xml><?xml version="1.0" encoding="utf-8"?>
<a:theme xmlns:a="http://schemas.openxmlformats.org/drawingml/2006/main" name="CDCB Red">
  <a:themeElements>
    <a:clrScheme name="CDCB Brand Colors">
      <a:dk1>
        <a:srgbClr val="000000"/>
      </a:dk1>
      <a:lt1>
        <a:srgbClr val="FFFFFF"/>
      </a:lt1>
      <a:dk2>
        <a:srgbClr val="24205E"/>
      </a:dk2>
      <a:lt2>
        <a:srgbClr val="F3EED9"/>
      </a:lt2>
      <a:accent1>
        <a:srgbClr val="24205E"/>
      </a:accent1>
      <a:accent2>
        <a:srgbClr val="AB1E2C"/>
      </a:accent2>
      <a:accent3>
        <a:srgbClr val="2F9AD5"/>
      </a:accent3>
      <a:accent4>
        <a:srgbClr val="9DADBC"/>
      </a:accent4>
      <a:accent5>
        <a:srgbClr val="F3EED9"/>
      </a:accent5>
      <a:accent6>
        <a:srgbClr val="ADAEA8"/>
      </a:accent6>
      <a:hlink>
        <a:srgbClr val="2F9AD5"/>
      </a:hlink>
      <a:folHlink>
        <a:srgbClr val="A9C0D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DCB PPT Template - FINAL 022326" id="{A4A9EB0F-631E-7D48-A159-893E900D7EEC}" vid="{2A96C5D1-A456-C44A-ACC7-4179238BD637}"/>
    </a:ext>
  </a:extLst>
</a:theme>
</file>

<file path=ppt/theme/theme3.xml><?xml version="1.0" encoding="utf-8"?>
<a:theme xmlns:a="http://schemas.openxmlformats.org/drawingml/2006/main" name="CDCB Slate">
  <a:themeElements>
    <a:clrScheme name="CDCB Brand Colors">
      <a:dk1>
        <a:srgbClr val="000000"/>
      </a:dk1>
      <a:lt1>
        <a:srgbClr val="FFFFFF"/>
      </a:lt1>
      <a:dk2>
        <a:srgbClr val="24205E"/>
      </a:dk2>
      <a:lt2>
        <a:srgbClr val="F3EED9"/>
      </a:lt2>
      <a:accent1>
        <a:srgbClr val="24205E"/>
      </a:accent1>
      <a:accent2>
        <a:srgbClr val="AB1E2C"/>
      </a:accent2>
      <a:accent3>
        <a:srgbClr val="2F9AD5"/>
      </a:accent3>
      <a:accent4>
        <a:srgbClr val="9DADBC"/>
      </a:accent4>
      <a:accent5>
        <a:srgbClr val="F3EED9"/>
      </a:accent5>
      <a:accent6>
        <a:srgbClr val="ADAEA8"/>
      </a:accent6>
      <a:hlink>
        <a:srgbClr val="2F9AD5"/>
      </a:hlink>
      <a:folHlink>
        <a:srgbClr val="A9C0D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DCB PPT Template - FINAL 022326" id="{A4A9EB0F-631E-7D48-A159-893E900D7EEC}" vid="{F16BB13E-637F-1A44-98D0-4DFDED87B69C}"/>
    </a:ext>
  </a:extLst>
</a:theme>
</file>

<file path=ppt/theme/theme4.xml><?xml version="1.0" encoding="utf-8"?>
<a:theme xmlns:a="http://schemas.openxmlformats.org/drawingml/2006/main" name="CDCB Cream">
  <a:themeElements>
    <a:clrScheme name="CDCB Brand Colors">
      <a:dk1>
        <a:srgbClr val="000000"/>
      </a:dk1>
      <a:lt1>
        <a:srgbClr val="FFFFFF"/>
      </a:lt1>
      <a:dk2>
        <a:srgbClr val="24205E"/>
      </a:dk2>
      <a:lt2>
        <a:srgbClr val="F3EED9"/>
      </a:lt2>
      <a:accent1>
        <a:srgbClr val="24205E"/>
      </a:accent1>
      <a:accent2>
        <a:srgbClr val="AB1E2C"/>
      </a:accent2>
      <a:accent3>
        <a:srgbClr val="2F9AD5"/>
      </a:accent3>
      <a:accent4>
        <a:srgbClr val="9DADBC"/>
      </a:accent4>
      <a:accent5>
        <a:srgbClr val="F3EED9"/>
      </a:accent5>
      <a:accent6>
        <a:srgbClr val="ADAEA8"/>
      </a:accent6>
      <a:hlink>
        <a:srgbClr val="2F9AD5"/>
      </a:hlink>
      <a:folHlink>
        <a:srgbClr val="A9C0D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DCB PPT Template - FINAL 022326" id="{A4A9EB0F-631E-7D48-A159-893E900D7EEC}" vid="{CA94C693-CA66-984E-8C8B-E8D7E323F7B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67d503d-b947-4c98-9423-de71457f8541">
      <Terms xmlns="http://schemas.microsoft.com/office/infopath/2007/PartnerControls"/>
    </lcf76f155ced4ddcb4097134ff3c332f>
    <TaxCatchAll xmlns="13014ecc-e777-4bc7-a1d6-38b8684e703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C777907126D6428D68A5E3A116D744" ma:contentTypeVersion="18" ma:contentTypeDescription="Create a new document." ma:contentTypeScope="" ma:versionID="5e2dfb3e20f54bcf29b5a659a7031edd">
  <xsd:schema xmlns:xsd="http://www.w3.org/2001/XMLSchema" xmlns:xs="http://www.w3.org/2001/XMLSchema" xmlns:p="http://schemas.microsoft.com/office/2006/metadata/properties" xmlns:ns2="367d503d-b947-4c98-9423-de71457f8541" xmlns:ns3="13014ecc-e777-4bc7-a1d6-38b8684e7039" targetNamespace="http://schemas.microsoft.com/office/2006/metadata/properties" ma:root="true" ma:fieldsID="bdc5c203ae35f1c1947d858b370fd2f0" ns2:_="" ns3:_="">
    <xsd:import namespace="367d503d-b947-4c98-9423-de71457f8541"/>
    <xsd:import namespace="13014ecc-e777-4bc7-a1d6-38b8684e70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7d503d-b947-4c98-9423-de71457f85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f152a7f-bba4-45f1-ac70-c1bfc129df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014ecc-e777-4bc7-a1d6-38b8684e7039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17e1321-9c53-46b9-b648-dd3031f8f659}" ma:internalName="TaxCatchAll" ma:showField="CatchAllData" ma:web="13014ecc-e777-4bc7-a1d6-38b8684e70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5B456C-2866-48E0-BA2B-104F047ADDE5}">
  <ds:schemaRefs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13014ecc-e777-4bc7-a1d6-38b8684e7039"/>
    <ds:schemaRef ds:uri="http://purl.org/dc/dcmitype/"/>
    <ds:schemaRef ds:uri="http://schemas.microsoft.com/office/infopath/2007/PartnerControls"/>
    <ds:schemaRef ds:uri="367d503d-b947-4c98-9423-de71457f854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784EDC4-396B-4FF3-81F3-BF5ADF91C1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F95E52-EDA2-4EE8-9112-D776A1004B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7d503d-b947-4c98-9423-de71457f8541"/>
    <ds:schemaRef ds:uri="13014ecc-e777-4bc7-a1d6-38b8684e70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</TotalTime>
  <Words>1208</Words>
  <Application>Microsoft Macintosh PowerPoint</Application>
  <PresentationFormat>Widescreen</PresentationFormat>
  <Paragraphs>362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Aptos</vt:lpstr>
      <vt:lpstr>Arial</vt:lpstr>
      <vt:lpstr>Cambria</vt:lpstr>
      <vt:lpstr>Garamond</vt:lpstr>
      <vt:lpstr>Times New Roman</vt:lpstr>
      <vt:lpstr>CDCB Light Blue</vt:lpstr>
      <vt:lpstr>CDCB Red</vt:lpstr>
      <vt:lpstr>CDCB Slate</vt:lpstr>
      <vt:lpstr>CDCB Cream</vt:lpstr>
      <vt:lpstr>HapchIQ Predicting carrier status for genetic conditions with machine learning</vt:lpstr>
      <vt:lpstr>Topics</vt:lpstr>
      <vt:lpstr>Background</vt:lpstr>
      <vt:lpstr>Background &amp; Terminology</vt:lpstr>
      <vt:lpstr>Hapcheck</vt:lpstr>
      <vt:lpstr>Decision Trees</vt:lpstr>
      <vt:lpstr>PowerPoint Presentation</vt:lpstr>
      <vt:lpstr>PowerPoint Presentation</vt:lpstr>
      <vt:lpstr>Brown Swiss Haplotype 6</vt:lpstr>
      <vt:lpstr>Brown Swiss Haplotype 6 (BH6)</vt:lpstr>
      <vt:lpstr>Concordance of BH6 calls from Hapcheck and HapchIQ with gene test results</vt:lpstr>
      <vt:lpstr>Run-to-run variation versus training set-to-training set variation</vt:lpstr>
      <vt:lpstr>Comparison of Hapcheck and HapchIQ results for BH6 </vt:lpstr>
      <vt:lpstr>PowerPoint Presentation</vt:lpstr>
      <vt:lpstr>Brown Swiss, Holstein, and Jersey Polled</vt:lpstr>
      <vt:lpstr>Challenges with polled calls</vt:lpstr>
      <vt:lpstr>PowerPoint Presentation</vt:lpstr>
      <vt:lpstr>Other haplotypes</vt:lpstr>
      <vt:lpstr>Comparison of Hapcheck and HapchIQ results for Holstein from August 2025</vt:lpstr>
      <vt:lpstr>Comparison of Hapcheck and HapchIQ results for other breeds from August 2025</vt:lpstr>
      <vt:lpstr>Discussion and conclusions</vt:lpstr>
      <vt:lpstr>Opportunities for improvement</vt:lpstr>
      <vt:lpstr>Opportunities for improvement (cont’d)</vt:lpstr>
      <vt:lpstr>Conclusions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Roxi Beck</dc:creator>
  <cp:lastModifiedBy>John Cole</cp:lastModifiedBy>
  <cp:revision>52</cp:revision>
  <dcterms:created xsi:type="dcterms:W3CDTF">2026-02-19T19:35:35Z</dcterms:created>
  <dcterms:modified xsi:type="dcterms:W3CDTF">2026-08-04T12:45:11Z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0x010100FEC777907126D6428D68A5E3A116D744</vt:lpwstr>
  </property>
</Properties>
</file>